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95" r:id="rId2"/>
    <p:sldId id="262" r:id="rId3"/>
    <p:sldId id="296" r:id="rId4"/>
    <p:sldId id="269" r:id="rId5"/>
    <p:sldId id="297" r:id="rId6"/>
    <p:sldId id="289" r:id="rId7"/>
    <p:sldId id="300" r:id="rId8"/>
    <p:sldId id="298" r:id="rId9"/>
    <p:sldId id="301" r:id="rId10"/>
    <p:sldId id="263" r:id="rId11"/>
    <p:sldId id="277" r:id="rId12"/>
    <p:sldId id="279" r:id="rId13"/>
    <p:sldId id="281" r:id="rId14"/>
    <p:sldId id="302" r:id="rId15"/>
    <p:sldId id="280" r:id="rId16"/>
    <p:sldId id="303" r:id="rId17"/>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2F92"/>
    <a:srgbClr val="D3CDE1"/>
    <a:srgbClr val="8585BE"/>
    <a:srgbClr val="007C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2" autoAdjust="0"/>
    <p:restoredTop sz="51737" autoAdjust="0"/>
  </p:normalViewPr>
  <p:slideViewPr>
    <p:cSldViewPr showGuides="1">
      <p:cViewPr varScale="1">
        <p:scale>
          <a:sx n="36" d="100"/>
          <a:sy n="36" d="100"/>
        </p:scale>
        <p:origin x="-2334" y="-84"/>
      </p:cViewPr>
      <p:guideLst>
        <p:guide orient="horz" pos="1185"/>
        <p:guide pos="13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099" cy="49720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40" y="1"/>
            <a:ext cx="2949099" cy="497205"/>
          </a:xfrm>
          <a:prstGeom prst="rect">
            <a:avLst/>
          </a:prstGeom>
        </p:spPr>
        <p:txBody>
          <a:bodyPr vert="horz" lIns="91440" tIns="45720" rIns="91440" bIns="45720" rtlCol="0"/>
          <a:lstStyle>
            <a:lvl1pPr algn="r">
              <a:defRPr sz="1200"/>
            </a:lvl1pPr>
          </a:lstStyle>
          <a:p>
            <a:fld id="{F62D3C6A-CF16-4B8A-AE64-7559FD68468A}" type="datetimeFigureOut">
              <a:rPr lang="en-GB" smtClean="0"/>
              <a:t>01/04/2019</a:t>
            </a:fld>
            <a:endParaRPr lang="en-GB"/>
          </a:p>
        </p:txBody>
      </p:sp>
      <p:sp>
        <p:nvSpPr>
          <p:cNvPr id="4" name="Slide Image Placeholder 3"/>
          <p:cNvSpPr>
            <a:spLocks noGrp="1" noRot="1" noChangeAspect="1"/>
          </p:cNvSpPr>
          <p:nvPr>
            <p:ph type="sldImg" idx="2"/>
          </p:nvPr>
        </p:nvSpPr>
        <p:spPr>
          <a:xfrm>
            <a:off x="919163" y="746125"/>
            <a:ext cx="4967287" cy="3727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5170"/>
            <a:ext cx="2949099" cy="49720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70"/>
            <a:ext cx="2949099" cy="497205"/>
          </a:xfrm>
          <a:prstGeom prst="rect">
            <a:avLst/>
          </a:prstGeom>
        </p:spPr>
        <p:txBody>
          <a:bodyPr vert="horz" lIns="91440" tIns="45720" rIns="91440" bIns="45720" rtlCol="0" anchor="b"/>
          <a:lstStyle>
            <a:lvl1pPr algn="r">
              <a:defRPr sz="1200"/>
            </a:lvl1pPr>
          </a:lstStyle>
          <a:p>
            <a:fld id="{71646FCB-3CEE-428D-B50F-B562299EB96F}" type="slidenum">
              <a:rPr lang="en-GB" smtClean="0"/>
              <a:t>‹#›</a:t>
            </a:fld>
            <a:endParaRPr lang="en-GB"/>
          </a:p>
        </p:txBody>
      </p:sp>
    </p:spTree>
    <p:extLst>
      <p:ext uri="{BB962C8B-B14F-4D97-AF65-F5344CB8AC3E}">
        <p14:creationId xmlns:p14="http://schemas.microsoft.com/office/powerpoint/2010/main" val="835773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919163" y="746125"/>
            <a:ext cx="4967287" cy="37274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group will need the following materials: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Copy of the step 1, step 2 and step 3 Pre-Teaching Vocabulary word wheels</a:t>
            </a:r>
          </a:p>
          <a:p>
            <a:pPr marL="171450" marR="0" lvl="0" indent="-171450" algn="l" rtl="0">
              <a:spcBef>
                <a:spcPts val="0"/>
              </a:spcBef>
              <a:spcAft>
                <a:spcPts val="0"/>
              </a:spcAft>
              <a:buFont typeface="Wingdings" panose="05000000000000000000" pitchFamily="2" charset="2"/>
              <a:buChar char="§"/>
            </a:pP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participant will need the following materials: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Copy of the Pre-Teaching Vocabulary guidance</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A word and definition for activity in slide 2</a:t>
            </a: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timings:</a:t>
            </a:r>
          </a:p>
          <a:p>
            <a:pPr marL="171450" marR="0" lvl="0" indent="-171450" algn="l" rtl="0">
              <a:spcBef>
                <a:spcPts val="0"/>
              </a:spcBef>
              <a:spcAft>
                <a:spcPts val="0"/>
              </a:spcAft>
              <a:buFont typeface="Arial" panose="020B0604020202020204" pitchFamily="34" charset="0"/>
              <a:buChar char="•"/>
            </a:pPr>
            <a:r>
              <a:rPr lang="en-GB" sz="1200" b="1" i="0" u="none" strike="noStrike" cap="none" dirty="0" smtClean="0">
                <a:solidFill>
                  <a:schemeClr val="dk1"/>
                </a:solidFill>
                <a:latin typeface="Calibri"/>
                <a:ea typeface="Calibri"/>
                <a:cs typeface="Calibri"/>
                <a:sym typeface="Calibri"/>
              </a:rPr>
              <a:t>Slides 1 –</a:t>
            </a:r>
            <a:r>
              <a:rPr lang="en-GB" sz="1200" b="1" i="0" u="none" strike="noStrike" cap="none" baseline="0" dirty="0" smtClean="0">
                <a:solidFill>
                  <a:schemeClr val="dk1"/>
                </a:solidFill>
                <a:latin typeface="Calibri"/>
                <a:ea typeface="Calibri"/>
                <a:cs typeface="Calibri"/>
                <a:sym typeface="Calibri"/>
              </a:rPr>
              <a:t> </a:t>
            </a:r>
            <a:r>
              <a:rPr lang="en-GB" sz="1200" b="1" i="0" u="none" strike="noStrike" cap="none" dirty="0" smtClean="0">
                <a:solidFill>
                  <a:schemeClr val="dk1"/>
                </a:solidFill>
                <a:latin typeface="Calibri"/>
                <a:ea typeface="Calibri"/>
                <a:cs typeface="Calibri"/>
                <a:sym typeface="Calibri"/>
              </a:rPr>
              <a:t>3</a:t>
            </a:r>
            <a:r>
              <a:rPr lang="en-GB" sz="1200" b="1" i="0" u="none" strike="noStrike" cap="none" baseline="0" dirty="0" smtClean="0">
                <a:solidFill>
                  <a:schemeClr val="dk1"/>
                </a:solidFill>
                <a:latin typeface="Calibri"/>
                <a:ea typeface="Calibri"/>
                <a:cs typeface="Calibri"/>
                <a:sym typeface="Calibri"/>
              </a:rPr>
              <a:t> </a:t>
            </a:r>
            <a:r>
              <a:rPr lang="en-GB" sz="1200" b="1" i="0" u="none" strike="noStrike" cap="none" dirty="0" smtClean="0">
                <a:solidFill>
                  <a:schemeClr val="dk1"/>
                </a:solidFill>
                <a:latin typeface="Calibri"/>
                <a:ea typeface="Calibri"/>
                <a:cs typeface="Calibri"/>
                <a:sym typeface="Calibri"/>
              </a:rPr>
              <a:t>: </a:t>
            </a:r>
            <a:r>
              <a:rPr lang="en-GB" sz="1200" b="0" i="0" u="none" strike="noStrike" cap="none"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4 &amp; 5: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6 &amp; 7: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8 &amp; 9: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10 &amp; 11:</a:t>
            </a:r>
            <a:r>
              <a:rPr lang="en-GB" sz="1200" b="0" i="0" u="none" strike="noStrike" cap="none" baseline="0" dirty="0" smtClean="0">
                <a:solidFill>
                  <a:schemeClr val="dk1"/>
                </a:solidFill>
                <a:latin typeface="Calibri"/>
                <a:ea typeface="Calibri"/>
                <a:cs typeface="Calibri"/>
                <a:sym typeface="Calibri"/>
              </a:rPr>
              <a:t> 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12 – 14: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15:</a:t>
            </a:r>
            <a:r>
              <a:rPr lang="en-GB" sz="1200" b="0" i="0" u="none" strike="noStrike" cap="none" baseline="0" dirty="0" smtClean="0">
                <a:solidFill>
                  <a:schemeClr val="dk1"/>
                </a:solidFill>
                <a:latin typeface="Calibri"/>
                <a:ea typeface="Calibri"/>
                <a:cs typeface="Calibri"/>
                <a:sym typeface="Calibri"/>
              </a:rPr>
              <a:t> 15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16: </a:t>
            </a:r>
            <a:r>
              <a:rPr lang="en-GB" sz="1200" b="0" i="0" u="none" strike="noStrike" cap="none" baseline="0" dirty="0" smtClean="0">
                <a:solidFill>
                  <a:schemeClr val="dk1"/>
                </a:solidFill>
                <a:latin typeface="Calibri"/>
                <a:ea typeface="Calibri"/>
                <a:cs typeface="Calibri"/>
                <a:sym typeface="Calibri"/>
              </a:rPr>
              <a:t>5 minutes</a:t>
            </a:r>
            <a:endParaRPr lang="en-GB" sz="1200" b="1" i="0"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Arial" panose="020B0604020202020204" pitchFamily="34" charset="0"/>
              <a:buChar char="•"/>
            </a:pPr>
            <a:endParaRPr sz="1200" b="1"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54940" y="9445170"/>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a:t>
            </a:r>
            <a:r>
              <a:rPr lang="en-GB" b="1" baseline="0" dirty="0" smtClean="0"/>
              <a:t> share:</a:t>
            </a:r>
            <a:endParaRPr lang="en-GB"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smtClean="0">
                <a:solidFill>
                  <a:schemeClr val="tx1"/>
                </a:solidFill>
                <a:latin typeface="+mn-lt"/>
                <a:ea typeface="+mn-ea"/>
                <a:cs typeface="+mn-cs"/>
              </a:rPr>
              <a:t>The PTV guidance from Pip St. John provides practitioners with resources to plan for Tier 2 vocabulary development through explicit instruction covering the three key elements of semantics, phonological awareness and kinaesthetic/ visual.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i="1" baseline="0" dirty="0" smtClean="0"/>
              <a:t>When planning for vocabulary instruction there are three key elements which practitioners should consider: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1" baseline="0" dirty="0" smtClean="0"/>
              <a:t>Semantics (Green is what it means)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1" baseline="0" dirty="0" smtClean="0"/>
              <a:t>Phonological Awareness (Red is what is said)</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0" i="1" baseline="0" dirty="0" smtClean="0"/>
              <a:t>Kinaesthetic/ Visual (Blue is what you do).</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i="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0" i="1" baseline="0" dirty="0" smtClean="0"/>
              <a:t>It is not enough for a child to read a word. A child needs interaction and experience to learn language. </a:t>
            </a:r>
            <a:r>
              <a:rPr lang="en-GB" b="0" i="1" dirty="0" smtClean="0"/>
              <a:t>In addition to</a:t>
            </a:r>
            <a:r>
              <a:rPr lang="en-GB" b="0" i="1" baseline="0" dirty="0" smtClean="0"/>
              <a:t> learning about the three key areas of every word, a child needs to hear new words approximately 50 meaningful times before they will use the word in their spoken vocabulary. </a:t>
            </a:r>
          </a:p>
          <a:p>
            <a:endParaRPr lang="en-GB" dirty="0" smtClean="0"/>
          </a:p>
          <a:p>
            <a:endParaRPr lang="en-GB"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kern="1200" baseline="0" dirty="0" smtClean="0">
                <a:solidFill>
                  <a:schemeClr val="tx1"/>
                </a:solidFill>
                <a:latin typeface="+mn-lt"/>
                <a:ea typeface="+mn-ea"/>
                <a:cs typeface="+mn-cs"/>
              </a:rPr>
              <a:t>To share:</a:t>
            </a:r>
            <a:endParaRPr lang="en-GB" sz="1200" b="0" i="1" u="none" strike="noStrike"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u="none" strike="noStrike" kern="1200" baseline="0" dirty="0" smtClean="0">
                <a:solidFill>
                  <a:schemeClr val="tx1"/>
                </a:solidFill>
                <a:latin typeface="+mn-lt"/>
                <a:ea typeface="+mn-ea"/>
                <a:cs typeface="+mn-cs"/>
              </a:rPr>
              <a:t>There are three different word wheels which are available for practitioners to use as prompts for teaching the Tier 2 vocabulary. The word wheels contain a series of questions. These questions are for the adult to consider when planning their vocabulary lesson, not for the child to answer. Practitioners should select the word wheel which is the most developmentally appropriate for the children that they are working with.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1"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u="none" strike="noStrike" kern="1200" baseline="0" dirty="0" smtClean="0">
                <a:solidFill>
                  <a:schemeClr val="tx1"/>
                </a:solidFill>
                <a:latin typeface="+mn-lt"/>
                <a:ea typeface="+mn-ea"/>
                <a:cs typeface="+mn-cs"/>
              </a:rPr>
              <a:t>Practitioners should identify the most appropriate way to use the word wheels to support their vocabulary teaching based on the children’s stage of development.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1" u="none" strike="noStrike"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kern="1200" baseline="0" dirty="0" smtClean="0">
                <a:solidFill>
                  <a:schemeClr val="tx1"/>
                </a:solidFill>
                <a:latin typeface="+mn-lt"/>
                <a:ea typeface="+mn-ea"/>
                <a:cs typeface="+mn-cs"/>
              </a:rPr>
              <a:t>Provide a copy of the word wheels to each group</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1" u="none" strike="noStrike" kern="120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1" i="0" baseline="0" dirty="0" smtClean="0"/>
              <a:t>Slides 10 &amp; 11: 5 minutes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1" u="none" strike="noStrike" kern="1200" cap="none" spc="0" normalizeH="0" baseline="0" noProof="0" dirty="0" smtClean="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F3FA3FA8-9BC7-475E-BA7E-2C14599A0BB9}"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b="1" i="0" u="none" strike="noStrike" kern="1200" baseline="0" dirty="0" smtClean="0">
                <a:solidFill>
                  <a:schemeClr val="tx1"/>
                </a:solidFill>
                <a:latin typeface="+mn-lt"/>
                <a:ea typeface="+mn-ea"/>
                <a:cs typeface="+mn-cs"/>
              </a:rPr>
              <a:t>To share:</a:t>
            </a:r>
          </a:p>
          <a:p>
            <a:pPr marL="171450" indent="-171450">
              <a:buFont typeface="Arial" panose="020B0604020202020204" pitchFamily="34" charset="0"/>
              <a:buChar char="•"/>
            </a:pPr>
            <a:r>
              <a:rPr lang="en-GB" sz="1200" b="0" i="1" u="none" strike="noStrike" kern="1200" baseline="0" dirty="0" smtClean="0">
                <a:solidFill>
                  <a:schemeClr val="tx1"/>
                </a:solidFill>
                <a:latin typeface="+mn-lt"/>
                <a:ea typeface="+mn-ea"/>
                <a:cs typeface="+mn-cs"/>
              </a:rPr>
              <a:t>The practitioner is introducing the concept of the word “fowl” using the Step 1 poster with a P1 class. </a:t>
            </a:r>
          </a:p>
          <a:p>
            <a:pPr marL="171450" indent="-171450">
              <a:buFont typeface="Arial" panose="020B0604020202020204" pitchFamily="34" charset="0"/>
              <a:buChar char="•"/>
            </a:pPr>
            <a:r>
              <a:rPr lang="en-GB" sz="1200" b="0" i="1" u="none" strike="noStrike" kern="1200" baseline="0" dirty="0" smtClean="0">
                <a:solidFill>
                  <a:schemeClr val="tx1"/>
                </a:solidFill>
                <a:latin typeface="+mn-lt"/>
                <a:ea typeface="+mn-ea"/>
                <a:cs typeface="+mn-cs"/>
              </a:rPr>
              <a:t>Prompt cards are used to support the practitioners in making comments about the semantics and the phonological awareness. </a:t>
            </a:r>
          </a:p>
          <a:p>
            <a:pPr marL="171450" indent="-171450">
              <a:buFont typeface="Arial" panose="020B0604020202020204" pitchFamily="34" charset="0"/>
              <a:buChar char="•"/>
            </a:pPr>
            <a:r>
              <a:rPr lang="en-GB" sz="1200" b="0" i="1" u="none" strike="noStrike" kern="1200" baseline="0" dirty="0" smtClean="0">
                <a:solidFill>
                  <a:schemeClr val="tx1"/>
                </a:solidFill>
                <a:latin typeface="+mn-lt"/>
                <a:ea typeface="+mn-ea"/>
                <a:cs typeface="+mn-cs"/>
              </a:rPr>
              <a:t>The kinaesthetic/ visual is represented by a photograph. Practitioners should aim to make this as concrete as possible. 	</a:t>
            </a:r>
          </a:p>
        </p:txBody>
      </p:sp>
      <p:sp>
        <p:nvSpPr>
          <p:cNvPr id="4" name="Slide Number Placeholder 3"/>
          <p:cNvSpPr>
            <a:spLocks noGrp="1"/>
          </p:cNvSpPr>
          <p:nvPr>
            <p:ph type="sldNum" sz="quarter" idx="10"/>
          </p:nvPr>
        </p:nvSpPr>
        <p:spPr/>
        <p:txBody>
          <a:bodyPr/>
          <a:lstStyle/>
          <a:p>
            <a:fld id="{F3FA3FA8-9BC7-475E-BA7E-2C14599A0BB9}"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b="1" i="0" u="none" strike="noStrike" kern="1200" baseline="0" dirty="0" smtClean="0">
                <a:solidFill>
                  <a:schemeClr val="tx1"/>
                </a:solidFill>
                <a:latin typeface="+mn-lt"/>
                <a:ea typeface="+mn-ea"/>
                <a:cs typeface="+mn-cs"/>
              </a:rPr>
              <a:t>To share:</a:t>
            </a:r>
          </a:p>
          <a:p>
            <a:pPr marL="171450" indent="-171450">
              <a:buFont typeface="Arial" panose="020B0604020202020204" pitchFamily="34" charset="0"/>
              <a:buChar char="•"/>
            </a:pPr>
            <a:r>
              <a:rPr lang="en-GB" sz="1200" b="0" i="1" u="none" strike="noStrike" kern="1200" baseline="0" dirty="0" smtClean="0">
                <a:solidFill>
                  <a:schemeClr val="tx1"/>
                </a:solidFill>
                <a:latin typeface="+mn-lt"/>
                <a:ea typeface="+mn-ea"/>
                <a:cs typeface="+mn-cs"/>
              </a:rPr>
              <a:t>The practitioner is introducing the concept of the word “banquet” using the Step 3 poster with a P6 class. </a:t>
            </a:r>
          </a:p>
          <a:p>
            <a:pPr marL="171450" indent="-171450">
              <a:buFont typeface="Arial" panose="020B0604020202020204" pitchFamily="34" charset="0"/>
              <a:buChar char="•"/>
            </a:pPr>
            <a:r>
              <a:rPr lang="en-GB" sz="1200" b="0" i="1" u="none" strike="noStrike" kern="1200" baseline="0" dirty="0" smtClean="0">
                <a:solidFill>
                  <a:schemeClr val="tx1"/>
                </a:solidFill>
                <a:latin typeface="+mn-lt"/>
                <a:ea typeface="+mn-ea"/>
                <a:cs typeface="+mn-cs"/>
              </a:rPr>
              <a:t>The word wheel is used to support the discussion about a banquet, recording the aspects of semantics and phonological awareness. </a:t>
            </a:r>
          </a:p>
          <a:p>
            <a:pPr marL="171450" indent="-171450">
              <a:buFont typeface="Arial" panose="020B0604020202020204" pitchFamily="34" charset="0"/>
              <a:buChar char="•"/>
            </a:pPr>
            <a:r>
              <a:rPr lang="en-GB" sz="1200" b="0" i="1" u="none" strike="noStrike" kern="1200" baseline="0" dirty="0" smtClean="0">
                <a:solidFill>
                  <a:schemeClr val="tx1"/>
                </a:solidFill>
                <a:latin typeface="+mn-lt"/>
                <a:ea typeface="+mn-ea"/>
                <a:cs typeface="+mn-cs"/>
              </a:rPr>
              <a:t>The practitioner has used a photograph of a banquet to represent the kinaesthetic/ visual. </a:t>
            </a:r>
          </a:p>
          <a:p>
            <a:pPr marL="171450" indent="-171450">
              <a:buFont typeface="Arial" panose="020B0604020202020204" pitchFamily="34" charset="0"/>
              <a:buChar char="•"/>
            </a:pPr>
            <a:r>
              <a:rPr lang="en-GB" sz="1200" b="0" i="1" u="none" strike="noStrike" kern="1200" baseline="0" dirty="0" smtClean="0">
                <a:solidFill>
                  <a:schemeClr val="tx1"/>
                </a:solidFill>
                <a:latin typeface="+mn-lt"/>
                <a:ea typeface="+mn-ea"/>
                <a:cs typeface="+mn-cs"/>
              </a:rPr>
              <a:t>This is displayed in the classroom environment for the group of children to refer back to. </a:t>
            </a:r>
            <a:r>
              <a:rPr lang="en-GB" sz="1200" b="0" i="0" u="none" strike="noStrike" kern="1200" baseline="0" dirty="0" smtClean="0">
                <a:solidFill>
                  <a:schemeClr val="tx1"/>
                </a:solidFill>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F3FA3FA8-9BC7-475E-BA7E-2C14599A0BB9}"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b="1" i="0" u="none" strike="noStrike" kern="1200" baseline="0" dirty="0" smtClean="0">
                <a:solidFill>
                  <a:schemeClr val="tx1"/>
                </a:solidFill>
                <a:latin typeface="+mn-lt"/>
                <a:ea typeface="+mn-ea"/>
                <a:cs typeface="+mn-cs"/>
              </a:rPr>
              <a:t>To share:</a:t>
            </a:r>
          </a:p>
          <a:p>
            <a:pPr marL="171450" indent="-171450">
              <a:buFont typeface="Arial" panose="020B0604020202020204" pitchFamily="34" charset="0"/>
              <a:buChar char="•"/>
            </a:pPr>
            <a:r>
              <a:rPr lang="en-GB" sz="1200" b="0" i="1" u="none" strike="noStrike" kern="1200" baseline="0" dirty="0" smtClean="0">
                <a:solidFill>
                  <a:schemeClr val="tx1"/>
                </a:solidFill>
                <a:latin typeface="+mn-lt"/>
                <a:ea typeface="+mn-ea"/>
                <a:cs typeface="+mn-cs"/>
              </a:rPr>
              <a:t>Once children are familiar with using the word maps led by an adult, they can also be used to support independent reinforcement of vocabulary. </a:t>
            </a:r>
          </a:p>
          <a:p>
            <a:pPr marL="171450" indent="-171450">
              <a:buFont typeface="Arial" panose="020B0604020202020204" pitchFamily="34" charset="0"/>
              <a:buChar char="•"/>
            </a:pPr>
            <a:r>
              <a:rPr lang="en-GB" sz="1200" b="0" i="1" u="none" strike="noStrike" kern="1200" baseline="0" dirty="0" smtClean="0">
                <a:solidFill>
                  <a:schemeClr val="tx1"/>
                </a:solidFill>
                <a:latin typeface="+mn-lt"/>
                <a:ea typeface="+mn-ea"/>
                <a:cs typeface="+mn-cs"/>
              </a:rPr>
              <a:t>In this example, the child has used the word map to make their own word knowledge map when learning about the Victorians. </a:t>
            </a:r>
          </a:p>
          <a:p>
            <a:pPr marL="171450" indent="-171450">
              <a:buFont typeface="Arial" panose="020B0604020202020204" pitchFamily="34" charset="0"/>
              <a:buChar char="•"/>
            </a:pPr>
            <a:r>
              <a:rPr lang="en-GB" sz="1200" b="0" i="1" u="none" strike="noStrike" kern="1200" baseline="0" dirty="0" smtClean="0">
                <a:solidFill>
                  <a:schemeClr val="tx1"/>
                </a:solidFill>
                <a:latin typeface="+mn-lt"/>
                <a:ea typeface="+mn-ea"/>
                <a:cs typeface="+mn-cs"/>
              </a:rPr>
              <a:t>The child used a photograph to represent the kinaesthetic/ visual and recorded semantic and phonological awareness aspects linked to the word. 	</a:t>
            </a:r>
          </a:p>
          <a:p>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1" i="0" baseline="0" dirty="0" smtClean="0"/>
              <a:t>Slides 12-14: 5 minutes</a:t>
            </a:r>
          </a:p>
          <a:p>
            <a:endParaRPr lang="en-GB" dirty="0"/>
          </a:p>
        </p:txBody>
      </p:sp>
      <p:sp>
        <p:nvSpPr>
          <p:cNvPr id="4" name="Slide Number Placeholder 3"/>
          <p:cNvSpPr>
            <a:spLocks noGrp="1"/>
          </p:cNvSpPr>
          <p:nvPr>
            <p:ph type="sldNum" sz="quarter" idx="10"/>
          </p:nvPr>
        </p:nvSpPr>
        <p:spPr/>
        <p:txBody>
          <a:bodyPr/>
          <a:lstStyle/>
          <a:p>
            <a:fld id="{F3FA3FA8-9BC7-475E-BA7E-2C14599A0BB9}"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 share:</a:t>
            </a:r>
          </a:p>
          <a:p>
            <a:endParaRPr lang="en-GB" b="1" dirty="0" smtClean="0"/>
          </a:p>
          <a:p>
            <a:r>
              <a:rPr lang="en-GB" b="1" dirty="0" smtClean="0"/>
              <a:t>Provide a copy of the Pre-Teaching Vocabulary guidance</a:t>
            </a:r>
          </a:p>
          <a:p>
            <a:endParaRPr lang="en-GB" b="1" dirty="0" smtClean="0"/>
          </a:p>
          <a:p>
            <a:r>
              <a:rPr lang="en-GB" b="0" i="1" baseline="0" dirty="0" smtClean="0"/>
              <a:t>Using a context of learning that you are soon to be working on with your children:</a:t>
            </a:r>
          </a:p>
          <a:p>
            <a:pPr marL="171450" indent="-171450">
              <a:buFont typeface="Arial" panose="020B0604020202020204" pitchFamily="34" charset="0"/>
              <a:buChar char="•"/>
            </a:pPr>
            <a:r>
              <a:rPr lang="en-GB" b="0" i="1" baseline="0" dirty="0" smtClean="0"/>
              <a:t>Write a list of 20-30 words that will be used as part of the context</a:t>
            </a:r>
          </a:p>
          <a:p>
            <a:pPr marL="171450" indent="-171450">
              <a:buFont typeface="Arial" panose="020B0604020202020204" pitchFamily="34" charset="0"/>
              <a:buChar char="•"/>
            </a:pPr>
            <a:r>
              <a:rPr lang="en-GB" b="0" i="1" baseline="0" dirty="0" smtClean="0"/>
              <a:t>Divide your list of words into the three tiers</a:t>
            </a:r>
          </a:p>
          <a:p>
            <a:pPr marL="171450" indent="-171450">
              <a:buFont typeface="Arial" panose="020B0604020202020204" pitchFamily="34" charset="0"/>
              <a:buChar char="•"/>
            </a:pPr>
            <a:r>
              <a:rPr lang="en-GB" b="0" i="1" baseline="0" dirty="0" smtClean="0"/>
              <a:t>Identify the word wheel that is most appropriate for your class</a:t>
            </a:r>
          </a:p>
          <a:p>
            <a:pPr marL="171450" indent="-171450">
              <a:buFont typeface="Arial" panose="020B0604020202020204" pitchFamily="34" charset="0"/>
              <a:buChar char="•"/>
            </a:pPr>
            <a:r>
              <a:rPr lang="en-GB" b="0" i="1" baseline="0" dirty="0" smtClean="0"/>
              <a:t>Discuss how you will incorporate this learning into your learning and teaching.</a:t>
            </a:r>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r>
              <a:rPr lang="en-GB" b="1" i="0" baseline="0" dirty="0" smtClean="0"/>
              <a:t>Slide 15: 15 minutes</a:t>
            </a:r>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 share:</a:t>
            </a:r>
          </a:p>
          <a:p>
            <a:r>
              <a:rPr lang="en-GB" b="0" i="1" baseline="0" dirty="0" smtClean="0"/>
              <a:t>Following today’s session you are going to </a:t>
            </a:r>
            <a:r>
              <a:rPr lang="en-GB" b="0" i="1" baseline="0" dirty="0" smtClean="0"/>
              <a:t>plan </a:t>
            </a:r>
            <a:r>
              <a:rPr lang="en-GB" b="0" i="1" baseline="0" dirty="0" smtClean="0"/>
              <a:t>for vocabulary instruction as part of your short and medium term planning. At our follow-up session you will have the opportunity to share:</a:t>
            </a:r>
          </a:p>
          <a:p>
            <a:pPr marL="171450" indent="-171450">
              <a:buFont typeface="Arial" panose="020B0604020202020204" pitchFamily="34" charset="0"/>
              <a:buChar char="•"/>
            </a:pPr>
            <a:r>
              <a:rPr lang="en-GB" b="0" i="1" baseline="0" dirty="0" smtClean="0"/>
              <a:t>How you’ve developed Pre-Teaching Vocabulary in your classroom?</a:t>
            </a:r>
          </a:p>
          <a:p>
            <a:pPr marL="171450" indent="-171450">
              <a:buFont typeface="Arial" panose="020B0604020202020204" pitchFamily="34" charset="0"/>
              <a:buChar char="•"/>
            </a:pPr>
            <a:r>
              <a:rPr lang="en-GB" b="0" i="1" baseline="0" dirty="0" smtClean="0"/>
              <a:t>What differences have you seen in children’s vocabulary through pre-teaching vocabulary?</a:t>
            </a:r>
          </a:p>
          <a:p>
            <a:endParaRPr lang="en-GB" dirty="0" smtClean="0"/>
          </a:p>
          <a:p>
            <a:r>
              <a:rPr lang="en-GB" b="1" dirty="0" smtClean="0"/>
              <a:t>Slide</a:t>
            </a:r>
            <a:r>
              <a:rPr lang="en-GB" b="1" baseline="0" dirty="0" smtClean="0"/>
              <a:t> 16: 5 minutes</a:t>
            </a:r>
            <a:endParaRPr lang="en-GB" b="1" dirty="0" smtClean="0"/>
          </a:p>
          <a:p>
            <a:pPr marL="0" indent="0">
              <a:buFont typeface="Arial" panose="020B0604020202020204" pitchFamily="34" charset="0"/>
              <a:buNone/>
            </a:pPr>
            <a:endParaRPr lang="en-GB" b="1" i="1" baseline="0" dirty="0" smtClean="0"/>
          </a:p>
          <a:p>
            <a:pPr marL="171450" indent="-171450">
              <a:buFont typeface="Arial" panose="020B0604020202020204" pitchFamily="34" charset="0"/>
              <a:buChar char="•"/>
            </a:pPr>
            <a:endParaRPr lang="en-GB" b="0" i="1" baseline="0" dirty="0" smtClean="0"/>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16</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Before the task,</a:t>
            </a:r>
            <a:r>
              <a:rPr lang="en-GB" b="1" baseline="0" dirty="0" smtClean="0"/>
              <a:t> provide each person with a word and definition. Some example words are below:</a:t>
            </a:r>
          </a:p>
          <a:p>
            <a:pPr marL="171450" indent="-171450">
              <a:buFont typeface="Wingdings" panose="05000000000000000000" pitchFamily="2" charset="2"/>
              <a:buChar char="§"/>
            </a:pPr>
            <a:r>
              <a:rPr lang="en-GB" i="0" baseline="0" dirty="0" smtClean="0"/>
              <a:t>Isinglass: a type of </a:t>
            </a:r>
            <a:r>
              <a:rPr lang="en-GB" i="0" baseline="0" dirty="0" err="1" smtClean="0"/>
              <a:t>gelatin</a:t>
            </a:r>
            <a:r>
              <a:rPr lang="en-GB" i="0" baseline="0" dirty="0" smtClean="0"/>
              <a:t> obtained from fish</a:t>
            </a:r>
          </a:p>
          <a:p>
            <a:pPr marL="171450" indent="-171450">
              <a:buFont typeface="Wingdings" panose="05000000000000000000" pitchFamily="2" charset="2"/>
              <a:buChar char="§"/>
            </a:pPr>
            <a:r>
              <a:rPr lang="en-GB" i="0" baseline="0" dirty="0" smtClean="0"/>
              <a:t>Hamulus: </a:t>
            </a:r>
            <a:r>
              <a:rPr lang="en-GB" i="0" dirty="0" smtClean="0"/>
              <a:t>A hook-like projection on a bee or wasp, linking the fore and hindwings</a:t>
            </a:r>
          </a:p>
          <a:p>
            <a:pPr marL="171450" indent="-171450">
              <a:buFont typeface="Wingdings" panose="05000000000000000000" pitchFamily="2" charset="2"/>
              <a:buChar char="§"/>
            </a:pPr>
            <a:r>
              <a:rPr lang="en-GB" i="0" baseline="0" dirty="0" err="1" smtClean="0"/>
              <a:t>Mahonia</a:t>
            </a:r>
            <a:r>
              <a:rPr lang="en-GB" i="0" baseline="0" dirty="0" smtClean="0"/>
              <a:t>: </a:t>
            </a:r>
            <a:r>
              <a:rPr lang="en-GB" dirty="0" smtClean="0"/>
              <a:t>A type of bush native to eastern Asia and North and South America</a:t>
            </a:r>
          </a:p>
          <a:p>
            <a:pPr marL="171450" indent="-171450">
              <a:buFont typeface="Wingdings" panose="05000000000000000000" pitchFamily="2" charset="2"/>
              <a:buChar char="§"/>
            </a:pPr>
            <a:r>
              <a:rPr lang="en-GB" i="0" baseline="0" dirty="0" err="1" smtClean="0"/>
              <a:t>Thenar</a:t>
            </a:r>
            <a:r>
              <a:rPr lang="en-GB" i="0" baseline="0" dirty="0" smtClean="0"/>
              <a:t>: </a:t>
            </a:r>
            <a:r>
              <a:rPr lang="en-GB" dirty="0" smtClean="0"/>
              <a:t>The fleshy part of the hand at the base of the thumb</a:t>
            </a:r>
          </a:p>
          <a:p>
            <a:pPr marL="171450" indent="-171450">
              <a:buFont typeface="Wingdings" panose="05000000000000000000" pitchFamily="2" charset="2"/>
              <a:buChar char="§"/>
            </a:pPr>
            <a:r>
              <a:rPr lang="en-GB" i="0" baseline="0" dirty="0" smtClean="0"/>
              <a:t>Jabot: </a:t>
            </a:r>
            <a:r>
              <a:rPr lang="en-GB" dirty="0" smtClean="0"/>
              <a:t>An ornamental ruffle on the front of a shirt or blouse</a:t>
            </a:r>
            <a:endParaRPr lang="en-GB" b="1" dirty="0" smtClean="0"/>
          </a:p>
          <a:p>
            <a:endParaRPr lang="en-GB" b="1" dirty="0" smtClean="0"/>
          </a:p>
          <a:p>
            <a:r>
              <a:rPr lang="en-GB" b="1" dirty="0" smtClean="0"/>
              <a:t>To</a:t>
            </a:r>
            <a:r>
              <a:rPr lang="en-GB" b="1" baseline="0" dirty="0" smtClean="0"/>
              <a:t> share:</a:t>
            </a:r>
          </a:p>
          <a:p>
            <a:r>
              <a:rPr lang="en-GB" i="1" baseline="0" dirty="0" smtClean="0"/>
              <a:t>In pairs, spend 2-3 minutes teaching each other your new word. You can say the word as many times as you like, the only thing that you’re not allowed to do is write your new word down/ show your partner your word.</a:t>
            </a:r>
          </a:p>
          <a:p>
            <a:endParaRPr lang="en-GB" i="1" baseline="0" dirty="0" smtClean="0"/>
          </a:p>
          <a:p>
            <a:r>
              <a:rPr lang="en-GB" i="0" u="sng" baseline="0" dirty="0" smtClean="0"/>
              <a:t>After teaching the new word:</a:t>
            </a:r>
          </a:p>
          <a:p>
            <a:r>
              <a:rPr lang="en-GB" i="1" baseline="0" dirty="0" smtClean="0"/>
              <a:t>Facilitator to pose the question: </a:t>
            </a:r>
            <a:r>
              <a:rPr lang="en-GB" b="1" i="1" baseline="0" dirty="0" smtClean="0"/>
              <a:t>What information did you have to provide?</a:t>
            </a:r>
          </a:p>
          <a:p>
            <a:endParaRPr lang="en-GB" i="1" baseline="0" dirty="0" smtClean="0"/>
          </a:p>
          <a:p>
            <a:r>
              <a:rPr lang="en-GB" i="1" baseline="0" dirty="0" smtClean="0"/>
              <a:t>Facilitator to share: Some ideas might be – </a:t>
            </a:r>
          </a:p>
          <a:p>
            <a:pPr marL="171450" indent="-171450">
              <a:buFont typeface="Arial" pitchFamily="34" charset="0"/>
              <a:buChar char="•"/>
            </a:pPr>
            <a:r>
              <a:rPr lang="en-GB" i="1" baseline="0" dirty="0" smtClean="0"/>
              <a:t>A definition of the word</a:t>
            </a:r>
          </a:p>
          <a:p>
            <a:pPr marL="171450" indent="-171450">
              <a:buFont typeface="Arial" pitchFamily="34" charset="0"/>
              <a:buChar char="•"/>
            </a:pPr>
            <a:r>
              <a:rPr lang="en-GB" i="1" baseline="0" dirty="0" smtClean="0"/>
              <a:t>An example of the word in a sentence</a:t>
            </a:r>
          </a:p>
          <a:p>
            <a:pPr marL="171450" indent="-171450">
              <a:buFont typeface="Arial" pitchFamily="34" charset="0"/>
              <a:buChar char="•"/>
            </a:pPr>
            <a:r>
              <a:rPr lang="en-GB" i="1" baseline="0" dirty="0" smtClean="0"/>
              <a:t>A description or a drawing</a:t>
            </a:r>
          </a:p>
          <a:p>
            <a:pPr marL="171450" indent="-171450">
              <a:buFont typeface="Arial" pitchFamily="34" charset="0"/>
              <a:buChar char="•"/>
            </a:pPr>
            <a:r>
              <a:rPr lang="en-GB" i="1" baseline="0" dirty="0" smtClean="0"/>
              <a:t>Clapping out the syllables/ sharing rhyming words/ splitting the word into sounds</a:t>
            </a:r>
          </a:p>
          <a:p>
            <a:pPr marL="171450" indent="-171450">
              <a:buFont typeface="Arial" pitchFamily="34" charset="0"/>
              <a:buChar char="•"/>
            </a:pPr>
            <a:r>
              <a:rPr lang="en-GB" i="1" baseline="0" dirty="0" smtClean="0"/>
              <a:t>Getting your partner to repeat the word back to check it sounds right.</a:t>
            </a:r>
          </a:p>
          <a:p>
            <a:pPr marL="0" indent="0">
              <a:buFont typeface="Arial" pitchFamily="34" charset="0"/>
              <a:buNone/>
            </a:pPr>
            <a:endParaRPr lang="en-GB"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b="1" i="0" u="none" strike="noStrike" kern="1200" baseline="0" dirty="0" smtClean="0">
                <a:solidFill>
                  <a:schemeClr val="tx1"/>
                </a:solidFill>
                <a:latin typeface="+mn-lt"/>
                <a:ea typeface="+mn-ea"/>
                <a:cs typeface="+mn-cs"/>
              </a:rPr>
              <a:t>To share:</a:t>
            </a:r>
          </a:p>
          <a:p>
            <a:r>
              <a:rPr lang="en-GB" sz="1200" b="0" i="1" u="none" strike="noStrike" kern="1200" baseline="0" dirty="0" smtClean="0">
                <a:solidFill>
                  <a:schemeClr val="tx1"/>
                </a:solidFill>
                <a:latin typeface="+mn-lt"/>
                <a:ea typeface="+mn-ea"/>
                <a:cs typeface="+mn-cs"/>
              </a:rPr>
              <a:t>Planned vocabulary instruction has a benefit on children’s access to and engagement with the context, as well as the transferability of language in everyday interactions and across the curriculum. In order to learn new vocabulary and language, children need three things simultaneously:</a:t>
            </a:r>
          </a:p>
          <a:p>
            <a:pPr marL="171450" indent="-171450">
              <a:buFont typeface="Arial" panose="020B0604020202020204" pitchFamily="34" charset="0"/>
              <a:buChar char="•"/>
            </a:pPr>
            <a:r>
              <a:rPr lang="en-GB" sz="1200" b="0" i="1" u="none" strike="noStrike" kern="1200" baseline="0" dirty="0" smtClean="0">
                <a:solidFill>
                  <a:schemeClr val="tx1"/>
                </a:solidFill>
                <a:latin typeface="+mn-lt"/>
                <a:ea typeface="+mn-ea"/>
                <a:cs typeface="+mn-cs"/>
              </a:rPr>
              <a:t>experiences</a:t>
            </a:r>
          </a:p>
          <a:p>
            <a:pPr marL="171450" indent="-171450">
              <a:buFont typeface="Arial" panose="020B0604020202020204" pitchFamily="34" charset="0"/>
              <a:buChar char="•"/>
            </a:pPr>
            <a:r>
              <a:rPr lang="en-GB" sz="1200" b="0" i="1" u="none" strike="noStrike" kern="1200" baseline="0" dirty="0" smtClean="0">
                <a:solidFill>
                  <a:schemeClr val="tx1"/>
                </a:solidFill>
                <a:latin typeface="+mn-lt"/>
                <a:ea typeface="+mn-ea"/>
                <a:cs typeface="+mn-cs"/>
              </a:rPr>
              <a:t>adults telling them the words</a:t>
            </a:r>
          </a:p>
          <a:p>
            <a:pPr marL="171450" indent="-171450">
              <a:buFont typeface="Arial" panose="020B0604020202020204" pitchFamily="34" charset="0"/>
              <a:buChar char="•"/>
            </a:pPr>
            <a:r>
              <a:rPr lang="en-GB" sz="1200" b="0" i="1" u="none" strike="noStrike" kern="1200" baseline="0" dirty="0" smtClean="0">
                <a:solidFill>
                  <a:schemeClr val="tx1"/>
                </a:solidFill>
                <a:latin typeface="+mn-lt"/>
                <a:ea typeface="+mn-ea"/>
                <a:cs typeface="+mn-cs"/>
              </a:rPr>
              <a:t>repetition.</a:t>
            </a:r>
          </a:p>
          <a:p>
            <a:pPr marL="171450" indent="-171450">
              <a:buFont typeface="Arial" panose="020B0604020202020204" pitchFamily="34" charset="0"/>
              <a:buChar char="•"/>
            </a:pPr>
            <a:endParaRPr lang="en-GB" sz="1200" b="0" i="1" u="none" strike="noStrike" kern="1200" baseline="0" dirty="0" smtClean="0">
              <a:solidFill>
                <a:schemeClr val="tx1"/>
              </a:solidFill>
              <a:latin typeface="+mn-lt"/>
              <a:ea typeface="+mn-ea"/>
              <a:cs typeface="+mn-cs"/>
            </a:endParaRPr>
          </a:p>
          <a:p>
            <a:pPr marL="0" indent="0">
              <a:buFont typeface="Arial" panose="020B0604020202020204" pitchFamily="34" charset="0"/>
              <a:buNone/>
            </a:pPr>
            <a:r>
              <a:rPr lang="en-GB" sz="1200" b="0" i="1" u="none" strike="noStrike" kern="1200" baseline="0" dirty="0" smtClean="0">
                <a:solidFill>
                  <a:schemeClr val="tx1"/>
                </a:solidFill>
                <a:latin typeface="+mn-lt"/>
                <a:ea typeface="+mn-ea"/>
                <a:cs typeface="+mn-cs"/>
              </a:rPr>
              <a:t>In today’s session we’re going to look at a whole-school approach to vocabulary development that has been devised to support children’s vocabulary across the curriculum.</a:t>
            </a:r>
          </a:p>
          <a:p>
            <a:endParaRPr lang="en-GB" dirty="0" smtClean="0"/>
          </a:p>
          <a:p>
            <a:r>
              <a:rPr lang="en-GB" b="1" dirty="0" smtClean="0"/>
              <a:t>Slide</a:t>
            </a:r>
            <a:r>
              <a:rPr lang="en-GB" b="1" baseline="0" dirty="0" smtClean="0"/>
              <a:t> 1-3: 10 minutes</a:t>
            </a:r>
            <a:endParaRPr lang="en-GB" b="1" dirty="0"/>
          </a:p>
        </p:txBody>
      </p:sp>
      <p:sp>
        <p:nvSpPr>
          <p:cNvPr id="4" name="Slide Number Placeholder 3"/>
          <p:cNvSpPr>
            <a:spLocks noGrp="1"/>
          </p:cNvSpPr>
          <p:nvPr>
            <p:ph type="sldNum" sz="quarter" idx="10"/>
          </p:nvPr>
        </p:nvSpPr>
        <p:spPr/>
        <p:txBody>
          <a:bodyPr/>
          <a:lstStyle/>
          <a:p>
            <a:fld id="{F3FA3FA8-9BC7-475E-BA7E-2C14599A0BB9}"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Tx/>
              <a:buNone/>
            </a:pPr>
            <a:r>
              <a:rPr lang="en-GB" sz="1200" b="1" dirty="0" smtClean="0"/>
              <a:t>To</a:t>
            </a:r>
            <a:r>
              <a:rPr lang="en-GB" sz="1200" b="1" baseline="0" dirty="0" smtClean="0"/>
              <a:t> share:</a:t>
            </a:r>
          </a:p>
          <a:p>
            <a:pPr marL="0" indent="0">
              <a:buFontTx/>
              <a:buNone/>
            </a:pPr>
            <a:r>
              <a:rPr lang="en-GB" sz="1200" b="0" i="1" baseline="0" dirty="0" smtClean="0"/>
              <a:t>Research has identified the impact that vocabulary can have on children’s wellbeing, learning and outcomes as an adult. </a:t>
            </a:r>
          </a:p>
          <a:p>
            <a:pPr marL="0" indent="0">
              <a:buFontTx/>
              <a:buNone/>
            </a:pPr>
            <a:endParaRPr lang="en-GB" sz="1200" b="0" i="1" baseline="0" dirty="0" smtClean="0"/>
          </a:p>
          <a:p>
            <a:pPr marL="0" indent="0">
              <a:buFontTx/>
              <a:buNone/>
            </a:pPr>
            <a:r>
              <a:rPr lang="en-GB" sz="1200" b="0" i="0" baseline="0" dirty="0" smtClean="0"/>
              <a:t>Practitioners to read the bullet points.</a:t>
            </a:r>
          </a:p>
          <a:p>
            <a:pPr marL="0" indent="0">
              <a:buFontTx/>
              <a:buNone/>
            </a:pPr>
            <a:endParaRPr lang="en-GB" sz="1200" dirty="0" smtClean="0"/>
          </a:p>
          <a:p>
            <a:pPr marL="0" indent="0">
              <a:buFontTx/>
              <a:buNone/>
            </a:pPr>
            <a:r>
              <a:rPr lang="en-GB" sz="1200" dirty="0" smtClean="0"/>
              <a:t>References:</a:t>
            </a:r>
          </a:p>
          <a:p>
            <a:pPr algn="l"/>
            <a:endParaRPr lang="en-GB" sz="1200" b="0" i="0" u="none" strike="noStrike" baseline="0" dirty="0" smtClean="0">
              <a:solidFill>
                <a:srgbClr val="000000"/>
              </a:solidFill>
              <a:latin typeface="+mn-lt"/>
            </a:endParaRPr>
          </a:p>
          <a:p>
            <a:r>
              <a:rPr lang="en-GB" sz="1200" b="0" i="0" u="none" strike="noStrike" baseline="0" dirty="0" smtClean="0">
                <a:solidFill>
                  <a:srgbClr val="000000"/>
                </a:solidFill>
                <a:latin typeface="+mn-lt"/>
              </a:rPr>
              <a:t>Wellman R.L., Lewis B.A., </a:t>
            </a:r>
            <a:r>
              <a:rPr lang="en-GB" sz="1200" b="0" i="0" u="none" strike="noStrike" baseline="0" dirty="0" err="1" smtClean="0">
                <a:solidFill>
                  <a:srgbClr val="000000"/>
                </a:solidFill>
                <a:latin typeface="+mn-lt"/>
              </a:rPr>
              <a:t>Freebairn</a:t>
            </a:r>
            <a:r>
              <a:rPr lang="en-GB" sz="1200" b="0" i="0" u="none" strike="noStrike" baseline="0" dirty="0" smtClean="0">
                <a:solidFill>
                  <a:srgbClr val="000000"/>
                </a:solidFill>
                <a:latin typeface="+mn-lt"/>
              </a:rPr>
              <a:t> L.A., </a:t>
            </a:r>
            <a:r>
              <a:rPr lang="en-GB" sz="1200" b="0" i="0" u="none" strike="noStrike" baseline="0" dirty="0" err="1" smtClean="0">
                <a:solidFill>
                  <a:srgbClr val="000000"/>
                </a:solidFill>
                <a:latin typeface="+mn-lt"/>
              </a:rPr>
              <a:t>Avrich</a:t>
            </a:r>
            <a:r>
              <a:rPr lang="en-GB" sz="1200" b="0" i="0" u="none" strike="noStrike" baseline="0" dirty="0" smtClean="0">
                <a:solidFill>
                  <a:srgbClr val="000000"/>
                </a:solidFill>
                <a:latin typeface="+mn-lt"/>
              </a:rPr>
              <a:t> A.A., Hansen A.J., and Stein C.M. (2011) </a:t>
            </a:r>
            <a:r>
              <a:rPr lang="en-GB" sz="1200" b="0" i="1" u="none" strike="noStrike" baseline="0" dirty="0" smtClean="0">
                <a:solidFill>
                  <a:srgbClr val="000000"/>
                </a:solidFill>
                <a:latin typeface="+mn-lt"/>
              </a:rPr>
              <a:t>Narrative Ability of Children With Speech Sound Disorders and the Prediction of Later Literacy Skills </a:t>
            </a:r>
            <a:r>
              <a:rPr lang="en-GB" sz="1200" b="0" i="0" u="none" strike="noStrike" baseline="0" dirty="0" smtClean="0">
                <a:solidFill>
                  <a:srgbClr val="000000"/>
                </a:solidFill>
                <a:latin typeface="+mn-lt"/>
              </a:rPr>
              <a:t>LSHSS 42;561-579 </a:t>
            </a:r>
          </a:p>
          <a:p>
            <a:endParaRPr lang="en-GB" sz="1200" b="0" i="0" u="none" strike="noStrike" baseline="0" dirty="0" smtClean="0">
              <a:solidFill>
                <a:srgbClr val="000000"/>
              </a:solidFill>
              <a:latin typeface="+mn-lt"/>
            </a:endParaRPr>
          </a:p>
          <a:p>
            <a:r>
              <a:rPr lang="en-GB" sz="1200" b="0" i="0" u="none" strike="noStrike" baseline="0" dirty="0" smtClean="0">
                <a:solidFill>
                  <a:srgbClr val="000000"/>
                </a:solidFill>
                <a:latin typeface="+mn-lt"/>
              </a:rPr>
              <a:t>Hart, B., &amp; </a:t>
            </a:r>
            <a:r>
              <a:rPr lang="en-GB" sz="1200" b="0" i="0" u="none" strike="noStrike" baseline="0" dirty="0" err="1" smtClean="0">
                <a:solidFill>
                  <a:srgbClr val="000000"/>
                </a:solidFill>
                <a:latin typeface="+mn-lt"/>
              </a:rPr>
              <a:t>Risley</a:t>
            </a:r>
            <a:r>
              <a:rPr lang="en-GB" sz="1200" b="0" i="0" u="none" strike="noStrike" baseline="0" dirty="0" smtClean="0">
                <a:solidFill>
                  <a:srgbClr val="000000"/>
                </a:solidFill>
                <a:latin typeface="+mn-lt"/>
              </a:rPr>
              <a:t>, R. T. (1995). </a:t>
            </a:r>
            <a:r>
              <a:rPr lang="en-GB" sz="1200" b="0" i="1" u="none" strike="noStrike" baseline="0" dirty="0" smtClean="0">
                <a:solidFill>
                  <a:srgbClr val="000000"/>
                </a:solidFill>
                <a:latin typeface="+mn-lt"/>
              </a:rPr>
              <a:t>Meaningful differences in the everyday experience of young American children. Baltimore: Paul H. Brookes </a:t>
            </a:r>
          </a:p>
          <a:p>
            <a:endParaRPr lang="en-GB" sz="1200" b="0" i="0" u="none" strike="noStrike" baseline="0" dirty="0" smtClean="0">
              <a:solidFill>
                <a:srgbClr val="000000"/>
              </a:solidFill>
              <a:latin typeface="+mn-lt"/>
            </a:endParaRPr>
          </a:p>
          <a:p>
            <a:r>
              <a:rPr lang="en-GB" sz="1200" b="0" i="0" u="none" strike="noStrike" baseline="0" dirty="0" smtClean="0">
                <a:solidFill>
                  <a:srgbClr val="000000"/>
                </a:solidFill>
                <a:latin typeface="+mn-lt"/>
              </a:rPr>
              <a:t>Leon Feinstein and Kathryn Duckworth (2006) </a:t>
            </a:r>
            <a:r>
              <a:rPr lang="en-GB" sz="1200" b="0" i="1" u="none" strike="noStrike" baseline="0" dirty="0" smtClean="0">
                <a:solidFill>
                  <a:srgbClr val="000000"/>
                </a:solidFill>
                <a:latin typeface="+mn-lt"/>
              </a:rPr>
              <a:t>Development in the early years: its importance for school performance and adult outcomes </a:t>
            </a:r>
          </a:p>
        </p:txBody>
      </p:sp>
      <p:sp>
        <p:nvSpPr>
          <p:cNvPr id="4" name="Slide Number Placeholder 3"/>
          <p:cNvSpPr>
            <a:spLocks noGrp="1"/>
          </p:cNvSpPr>
          <p:nvPr>
            <p:ph type="sldNum" sz="quarter" idx="10"/>
          </p:nvPr>
        </p:nvSpPr>
        <p:spPr/>
        <p:txBody>
          <a:bodyPr/>
          <a:lstStyle/>
          <a:p>
            <a:fld id="{F3FA3FA8-9BC7-475E-BA7E-2C14599A0BB9}"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a:t>
            </a:r>
            <a:r>
              <a:rPr lang="en-GB" b="1" baseline="0" dirty="0" smtClean="0"/>
              <a:t> share:</a:t>
            </a:r>
          </a:p>
          <a:p>
            <a:r>
              <a:rPr lang="en-GB" b="0" i="1" baseline="0" dirty="0" smtClean="0"/>
              <a:t>Thinking of a child that has underdeveloped vocabulary, what impact does this have on their wellbeing and learning?</a:t>
            </a:r>
          </a:p>
          <a:p>
            <a:endParaRPr lang="en-GB" b="0" i="1" baseline="0" dirty="0" smtClean="0"/>
          </a:p>
          <a:p>
            <a:r>
              <a:rPr lang="en-GB" b="0" i="0" baseline="0" dirty="0" smtClean="0"/>
              <a:t>Provide time to discuss; collect responses.</a:t>
            </a:r>
          </a:p>
          <a:p>
            <a:endParaRPr lang="en-GB" b="0" i="0" baseline="0" dirty="0" smtClean="0"/>
          </a:p>
          <a:p>
            <a:r>
              <a:rPr lang="en-GB" b="1" i="0" baseline="0" dirty="0" smtClean="0"/>
              <a:t>Slides 4 &amp; 5: 10 minutes</a:t>
            </a:r>
          </a:p>
          <a:p>
            <a:endParaRPr lang="en-GB" b="1" baseline="0" dirty="0" smtClean="0"/>
          </a:p>
          <a:p>
            <a:pPr marL="0" indent="0">
              <a:buFontTx/>
              <a:buNone/>
            </a:pPr>
            <a:r>
              <a:rPr lang="en-GB" sz="1200" dirty="0" smtClean="0"/>
              <a:t>References:</a:t>
            </a:r>
          </a:p>
          <a:p>
            <a:pPr algn="l"/>
            <a:endParaRPr lang="en-GB" sz="1200" b="0" i="0" u="none" strike="noStrike" baseline="0" dirty="0" smtClean="0">
              <a:solidFill>
                <a:srgbClr val="000000"/>
              </a:solidFill>
              <a:latin typeface="+mn-lt"/>
            </a:endParaRPr>
          </a:p>
          <a:p>
            <a:r>
              <a:rPr lang="en-GB" sz="1200" b="0" i="0" u="none" strike="noStrike" baseline="0" dirty="0" smtClean="0">
                <a:solidFill>
                  <a:srgbClr val="000000"/>
                </a:solidFill>
                <a:latin typeface="+mn-lt"/>
              </a:rPr>
              <a:t>Wellman R.L., Lewis B.A., </a:t>
            </a:r>
            <a:r>
              <a:rPr lang="en-GB" sz="1200" b="0" i="0" u="none" strike="noStrike" baseline="0" dirty="0" err="1" smtClean="0">
                <a:solidFill>
                  <a:srgbClr val="000000"/>
                </a:solidFill>
                <a:latin typeface="+mn-lt"/>
              </a:rPr>
              <a:t>Freebairn</a:t>
            </a:r>
            <a:r>
              <a:rPr lang="en-GB" sz="1200" b="0" i="0" u="none" strike="noStrike" baseline="0" dirty="0" smtClean="0">
                <a:solidFill>
                  <a:srgbClr val="000000"/>
                </a:solidFill>
                <a:latin typeface="+mn-lt"/>
              </a:rPr>
              <a:t> L.A., Avrich A.A., Hansen A.J., and Stein C.M. (2011) </a:t>
            </a:r>
            <a:r>
              <a:rPr lang="en-GB" sz="1200" b="0" i="1" u="none" strike="noStrike" baseline="0" dirty="0" smtClean="0">
                <a:solidFill>
                  <a:srgbClr val="000000"/>
                </a:solidFill>
                <a:latin typeface="+mn-lt"/>
              </a:rPr>
              <a:t>Narrative Ability of Children With Speech Sound Disorders and the Prediction of Later Literacy Skills </a:t>
            </a:r>
            <a:r>
              <a:rPr lang="en-GB" sz="1200" b="0" i="0" u="none" strike="noStrike" baseline="0" dirty="0" smtClean="0">
                <a:solidFill>
                  <a:srgbClr val="000000"/>
                </a:solidFill>
                <a:latin typeface="+mn-lt"/>
              </a:rPr>
              <a:t>LSHSS 42;561-579 </a:t>
            </a:r>
          </a:p>
          <a:p>
            <a:endParaRPr lang="en-GB" sz="1200" b="0" i="0" u="none" strike="noStrike" baseline="0" dirty="0" smtClean="0">
              <a:solidFill>
                <a:srgbClr val="000000"/>
              </a:solidFill>
              <a:latin typeface="+mn-lt"/>
            </a:endParaRPr>
          </a:p>
          <a:p>
            <a:r>
              <a:rPr lang="en-GB" sz="1200" b="0" i="0" u="none" strike="noStrike" baseline="0" dirty="0" smtClean="0">
                <a:solidFill>
                  <a:srgbClr val="000000"/>
                </a:solidFill>
                <a:latin typeface="+mn-lt"/>
              </a:rPr>
              <a:t>Hart, B., &amp; </a:t>
            </a:r>
            <a:r>
              <a:rPr lang="en-GB" sz="1200" b="0" i="0" u="none" strike="noStrike" baseline="0" dirty="0" err="1" smtClean="0">
                <a:solidFill>
                  <a:srgbClr val="000000"/>
                </a:solidFill>
                <a:latin typeface="+mn-lt"/>
              </a:rPr>
              <a:t>Risley</a:t>
            </a:r>
            <a:r>
              <a:rPr lang="en-GB" sz="1200" b="0" i="0" u="none" strike="noStrike" baseline="0" dirty="0" smtClean="0">
                <a:solidFill>
                  <a:srgbClr val="000000"/>
                </a:solidFill>
                <a:latin typeface="+mn-lt"/>
              </a:rPr>
              <a:t>, R. T. (1995). </a:t>
            </a:r>
            <a:r>
              <a:rPr lang="en-GB" sz="1200" b="0" i="1" u="none" strike="noStrike" baseline="0" dirty="0" smtClean="0">
                <a:solidFill>
                  <a:srgbClr val="000000"/>
                </a:solidFill>
                <a:latin typeface="+mn-lt"/>
              </a:rPr>
              <a:t>Meaningful differences in the everyday experience of young American children. Baltimore: Paul H. Brookes </a:t>
            </a:r>
          </a:p>
          <a:p>
            <a:endParaRPr lang="en-GB" sz="1200" b="0" i="0" u="none" strike="noStrike" baseline="0" dirty="0" smtClean="0">
              <a:solidFill>
                <a:srgbClr val="000000"/>
              </a:solidFill>
              <a:latin typeface="+mn-lt"/>
            </a:endParaRPr>
          </a:p>
          <a:p>
            <a:r>
              <a:rPr lang="en-GB" sz="1200" b="0" i="0" u="none" strike="noStrike" baseline="0" dirty="0" smtClean="0">
                <a:solidFill>
                  <a:srgbClr val="000000"/>
                </a:solidFill>
                <a:latin typeface="+mn-lt"/>
              </a:rPr>
              <a:t>Leon Feinstein and Kathryn Duckworth (2006) </a:t>
            </a:r>
            <a:r>
              <a:rPr lang="en-GB" sz="1200" b="0" i="1" u="none" strike="noStrike" baseline="0" dirty="0" smtClean="0">
                <a:solidFill>
                  <a:srgbClr val="000000"/>
                </a:solidFill>
                <a:latin typeface="+mn-lt"/>
              </a:rPr>
              <a:t>Development in the early years: its importance for school performance and adult outcomes </a:t>
            </a:r>
          </a:p>
          <a:p>
            <a:endParaRPr lang="en-GB" b="0" dirty="0"/>
          </a:p>
        </p:txBody>
      </p:sp>
      <p:sp>
        <p:nvSpPr>
          <p:cNvPr id="4" name="Slide Number Placeholder 3"/>
          <p:cNvSpPr>
            <a:spLocks noGrp="1"/>
          </p:cNvSpPr>
          <p:nvPr>
            <p:ph type="sldNum" sz="quarter" idx="10"/>
          </p:nvPr>
        </p:nvSpPr>
        <p:spPr/>
        <p:txBody>
          <a:bodyPr/>
          <a:lstStyle/>
          <a:p>
            <a:fld id="{F3FA3FA8-9BC7-475E-BA7E-2C14599A0BB9}"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u="none" baseline="0" dirty="0" smtClean="0">
                <a:latin typeface="+mn-lt"/>
                <a:cs typeface="Arial" panose="020B0604020202020204" pitchFamily="34" charset="0"/>
              </a:rPr>
              <a:t>To share:</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baseline="0" dirty="0" smtClean="0">
                <a:latin typeface="+mn-lt"/>
                <a:cs typeface="Arial" panose="020B0604020202020204" pitchFamily="34" charset="0"/>
              </a:rPr>
              <a:t>Pre-Teaching Vocabulary (PTV) is a principled approach which can be used when teaching new vocabulary. The strategies within PTV are designed to be used as a whole-school approach to vocabulary development, integrated into practitioners’ everyday interactions and teaching across the curriculum.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smtClean="0">
              <a:latin typeface="+mn-lt"/>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dirty="0" smtClean="0">
                <a:latin typeface="+mn-lt"/>
                <a:cs typeface="Arial" panose="020B0604020202020204" pitchFamily="34" charset="0"/>
              </a:rPr>
              <a:t>PTV encourages a focus on the key ‘goldilocks’ words needed by children to effectively understand the vocabulary used in their classroom. It helps reinforce the importance of developing word knowledge to improve and enhance language and reading comprehension.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dirty="0" smtClean="0">
              <a:latin typeface="+mn-lt"/>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dirty="0" smtClean="0">
                <a:latin typeface="+mn-lt"/>
                <a:cs typeface="Arial" panose="020B0604020202020204" pitchFamily="34" charset="0"/>
              </a:rPr>
              <a:t>The subsequent</a:t>
            </a:r>
            <a:r>
              <a:rPr lang="en-GB" sz="1200" b="0" i="1" baseline="0" dirty="0" smtClean="0">
                <a:latin typeface="+mn-lt"/>
                <a:cs typeface="Arial" panose="020B0604020202020204" pitchFamily="34" charset="0"/>
              </a:rPr>
              <a:t> slides will explain the three steps which inform your planning of vocabulary teaching using PTV strategies.</a:t>
            </a:r>
            <a:endParaRPr lang="en-GB" sz="1200" b="0" i="1" dirty="0" smtClean="0">
              <a:latin typeface="+mn-lt"/>
              <a:cs typeface="Arial" panose="020B0604020202020204" pitchFamily="34" charset="0"/>
            </a:endParaRPr>
          </a:p>
          <a:p>
            <a:endParaRPr lang="en-GB" dirty="0">
              <a:latin typeface="+mn-lt"/>
            </a:endParaRPr>
          </a:p>
        </p:txBody>
      </p:sp>
      <p:sp>
        <p:nvSpPr>
          <p:cNvPr id="4" name="Slide Number Placeholder 3"/>
          <p:cNvSpPr>
            <a:spLocks noGrp="1"/>
          </p:cNvSpPr>
          <p:nvPr>
            <p:ph type="sldNum" sz="quarter" idx="10"/>
          </p:nvPr>
        </p:nvSpPr>
        <p:spPr/>
        <p:txBody>
          <a:bodyPr/>
          <a:lstStyle/>
          <a:p>
            <a:fld id="{F3FA3FA8-9BC7-475E-BA7E-2C14599A0BB9}"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b="1" i="0" u="none" strike="noStrike" kern="1200" baseline="0" dirty="0" smtClean="0">
                <a:solidFill>
                  <a:schemeClr val="tx1"/>
                </a:solidFill>
                <a:latin typeface="+mn-lt"/>
                <a:ea typeface="+mn-ea"/>
                <a:cs typeface="+mn-cs"/>
              </a:rPr>
              <a:t>To share:</a:t>
            </a:r>
          </a:p>
          <a:p>
            <a:r>
              <a:rPr lang="en-GB" sz="1200" b="0" i="1" u="none" strike="noStrike" kern="1200" baseline="0" dirty="0" smtClean="0">
                <a:solidFill>
                  <a:schemeClr val="tx1"/>
                </a:solidFill>
                <a:latin typeface="+mn-lt"/>
                <a:ea typeface="+mn-ea"/>
                <a:cs typeface="+mn-cs"/>
              </a:rPr>
              <a:t>Step 1 is to identify the language from your context of learning. This can be done at the interim stages of planning for learning, teaching and assessment as part of The Moderation Cycle, identifying the vocabulary for the context.</a:t>
            </a:r>
          </a:p>
          <a:p>
            <a:endParaRPr lang="en-GB" sz="1200" b="0" i="1" u="none" strike="noStrike" kern="1200" baseline="0" dirty="0" smtClean="0">
              <a:solidFill>
                <a:schemeClr val="tx1"/>
              </a:solidFill>
              <a:latin typeface="+mn-lt"/>
              <a:ea typeface="+mn-ea"/>
              <a:cs typeface="+mn-cs"/>
            </a:endParaRPr>
          </a:p>
          <a:p>
            <a:r>
              <a:rPr lang="en-GB" sz="1200" b="0" i="1" u="none" strike="noStrike" kern="1200" baseline="0" dirty="0" smtClean="0">
                <a:solidFill>
                  <a:schemeClr val="tx1"/>
                </a:solidFill>
                <a:latin typeface="+mn-lt"/>
                <a:ea typeface="+mn-ea"/>
                <a:cs typeface="+mn-cs"/>
              </a:rPr>
              <a:t>In this example, the teacher of a P1/2 class, who were going to be looking at the context of “Looking after myself”, identified the list of vocabulary that they anticipated would be used through everyday interactions.</a:t>
            </a:r>
          </a:p>
          <a:p>
            <a:endParaRPr lang="en-GB" sz="1200" b="0" i="1"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1" i="0" baseline="0" dirty="0" smtClean="0"/>
              <a:t>Slides 6 &amp; 7: 5 minutes</a:t>
            </a:r>
          </a:p>
          <a:p>
            <a:endParaRPr lang="en-GB" i="1" dirty="0"/>
          </a:p>
        </p:txBody>
      </p:sp>
      <p:sp>
        <p:nvSpPr>
          <p:cNvPr id="4" name="Slide Number Placeholder 3"/>
          <p:cNvSpPr>
            <a:spLocks noGrp="1"/>
          </p:cNvSpPr>
          <p:nvPr>
            <p:ph type="sldNum" sz="quarter" idx="10"/>
          </p:nvPr>
        </p:nvSpPr>
        <p:spPr/>
        <p:txBody>
          <a:bodyPr/>
          <a:lstStyle/>
          <a:p>
            <a:fld id="{F3FA3FA8-9BC7-475E-BA7E-2C14599A0BB9}"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b="1" dirty="0" smtClean="0">
                <a:latin typeface="+mn-lt"/>
              </a:rPr>
              <a:t>To</a:t>
            </a:r>
            <a:r>
              <a:rPr lang="en-GB" b="1" baseline="0" dirty="0" smtClean="0">
                <a:latin typeface="+mn-lt"/>
              </a:rPr>
              <a:t> share:</a:t>
            </a:r>
            <a:endParaRPr lang="en-GB" b="1"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i="1" dirty="0" smtClean="0">
                <a:latin typeface="+mn-lt"/>
              </a:rPr>
              <a:t>Step 2 is </a:t>
            </a:r>
            <a:r>
              <a:rPr lang="en-GB" b="0" i="1" baseline="0" dirty="0" smtClean="0">
                <a:latin typeface="+mn-lt"/>
              </a:rPr>
              <a:t>to organise the list of words made in Step 1 into three columns.</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i="1" baseline="0" dirty="0" smtClean="0">
              <a:latin typeface="+mn-lt"/>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GB" b="0" i="1" baseline="0" dirty="0" smtClean="0">
                <a:latin typeface="+mn-lt"/>
              </a:rPr>
              <a:t>At the left hand side we have Tier 1 (Anchor words): These are the words from the context which most children will already have as part of their understanding and expressive language.</a:t>
            </a: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b="0" i="1" baseline="0" dirty="0" smtClean="0">
              <a:latin typeface="+mn-lt"/>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GB" b="0" i="1" baseline="0" dirty="0" smtClean="0">
                <a:latin typeface="+mn-lt"/>
              </a:rPr>
              <a:t>At the right hand side we have Tier 3 (Step-on words): These are subject specific words to the context. These will be words that, like Tier 1, you will discuss, but you may not explicitly teach.</a:t>
            </a: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b="0" i="1" baseline="0" dirty="0" smtClean="0">
              <a:latin typeface="+mn-lt"/>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GB" b="0" i="1" baseline="0" dirty="0" smtClean="0">
                <a:latin typeface="+mn-lt"/>
              </a:rPr>
              <a:t>In the middle we have Tier 2 (Goldilocks words): These are the words from the context that can be transferred across a number of different contexts. </a:t>
            </a:r>
            <a:r>
              <a:rPr lang="en-GB" b="0" i="1" dirty="0" smtClean="0">
                <a:latin typeface="+mn-lt"/>
              </a:rPr>
              <a:t>The PTV approach recommends that practitioners focus on the Tier 2 (Goldilocks) words when planning their vocabulary instruction through everyday interactions and explicit teaching.</a:t>
            </a:r>
            <a:r>
              <a:rPr lang="en-GB" sz="1200" b="0" i="1" dirty="0" smtClean="0">
                <a:latin typeface="+mn-lt"/>
                <a:cs typeface="Arial" panose="020B0604020202020204" pitchFamily="34" charset="0"/>
              </a:rPr>
              <a:t> </a:t>
            </a:r>
            <a:endParaRPr lang="en-GB" b="0" i="1" baseline="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b="0" i="1"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dirty="0" smtClean="0">
                <a:latin typeface="+mn-lt"/>
                <a:cs typeface="Arial" panose="020B0604020202020204" pitchFamily="34" charset="0"/>
              </a:rPr>
              <a:t>The tiers are specific to the group of children that you are working with, taking into consideration their stage of language development and the vocabulary knowledge that they already have.</a:t>
            </a:r>
            <a:r>
              <a:rPr lang="en-GB" b="0" i="1" dirty="0" smtClean="0">
                <a:latin typeface="+mn-lt"/>
              </a:rPr>
              <a:t> Tier 2 vocabulary has the greatest impact on children’s language development as the vocabulary which has been selected is transferable across a number of contexts. Whilst there is an emphasis on the targeted instruction of Tier 2 vocabulary, practitioners will still use Tier 1 and Tier 3 vocabulary when children are learning about the context.</a:t>
            </a:r>
          </a:p>
          <a:p>
            <a:endParaRPr lang="en-GB" baseline="0" dirty="0" smtClean="0">
              <a:latin typeface="+mn-lt"/>
            </a:endParaRPr>
          </a:p>
        </p:txBody>
      </p:sp>
      <p:sp>
        <p:nvSpPr>
          <p:cNvPr id="4" name="Slide Number Placeholder 3"/>
          <p:cNvSpPr>
            <a:spLocks noGrp="1"/>
          </p:cNvSpPr>
          <p:nvPr>
            <p:ph type="sldNum" sz="quarter" idx="10"/>
          </p:nvPr>
        </p:nvSpPr>
        <p:spPr/>
        <p:txBody>
          <a:bodyPr/>
          <a:lstStyle/>
          <a:p>
            <a:fld id="{F3FA3FA8-9BC7-475E-BA7E-2C14599A0BB9}"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b="1" i="0" u="none" strike="noStrike" kern="1200" baseline="0" dirty="0" smtClean="0">
                <a:solidFill>
                  <a:schemeClr val="tx1"/>
                </a:solidFill>
                <a:latin typeface="+mn-lt"/>
                <a:ea typeface="+mn-ea"/>
                <a:cs typeface="+mn-cs"/>
              </a:rPr>
              <a:t>To share:</a:t>
            </a:r>
            <a:endParaRPr lang="en-GB" sz="1200" b="0" i="1" u="none" strike="noStrike" kern="1200" baseline="0" dirty="0" smtClean="0">
              <a:solidFill>
                <a:schemeClr val="tx1"/>
              </a:solidFill>
              <a:latin typeface="+mn-lt"/>
              <a:ea typeface="+mn-ea"/>
              <a:cs typeface="+mn-cs"/>
            </a:endParaRPr>
          </a:p>
          <a:p>
            <a:r>
              <a:rPr lang="en-GB" sz="1200" b="0" i="1" u="none" strike="noStrike" kern="1200" baseline="0" dirty="0" smtClean="0">
                <a:solidFill>
                  <a:schemeClr val="tx1"/>
                </a:solidFill>
                <a:latin typeface="+mn-lt"/>
                <a:ea typeface="+mn-ea"/>
                <a:cs typeface="+mn-cs"/>
              </a:rPr>
              <a:t>The teacher of the P1/2 class who were going to be looking at the context of “Looking after myself”, reflected on the word list from step 1 and organised the vocabulary into the three tiers for the children in their class. The teacher could then focus on planning learning experiences which allowed the children to experiences all of the vocabulary from Tier 1, Tier 2 and Tier 3 as well as targeted instruction on the transferable Tier 2 vocabulary. </a:t>
            </a:r>
          </a:p>
          <a:p>
            <a:endParaRPr lang="en-GB" sz="1200" b="0" i="1"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1" i="0" baseline="0" dirty="0" smtClean="0"/>
              <a:t>Slides 8 &amp; 9: 5 minutes</a:t>
            </a:r>
          </a:p>
          <a:p>
            <a:endParaRPr lang="en-GB" b="1" i="1" dirty="0"/>
          </a:p>
        </p:txBody>
      </p:sp>
      <p:sp>
        <p:nvSpPr>
          <p:cNvPr id="4" name="Slide Number Placeholder 3"/>
          <p:cNvSpPr>
            <a:spLocks noGrp="1"/>
          </p:cNvSpPr>
          <p:nvPr>
            <p:ph type="sldNum" sz="quarter" idx="10"/>
          </p:nvPr>
        </p:nvSpPr>
        <p:spPr/>
        <p:txBody>
          <a:bodyPr/>
          <a:lstStyle/>
          <a:p>
            <a:fld id="{F3FA3FA8-9BC7-475E-BA7E-2C14599A0BB9}"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01/04/2019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895333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01/04/2019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10089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01/04/2019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272255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01/04/2019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658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4253F2-EFF9-47F0-8D5C-B77E6AEEA28D}" type="datetimeFigureOut">
              <a:rPr lang="en-GB" smtClean="0"/>
              <a:t>01/04/2019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198761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A4253F2-EFF9-47F0-8D5C-B77E6AEEA28D}" type="datetimeFigureOut">
              <a:rPr lang="en-GB" smtClean="0"/>
              <a:t>01/04/2019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3785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A4253F2-EFF9-47F0-8D5C-B77E6AEEA28D}" type="datetimeFigureOut">
              <a:rPr lang="en-GB" smtClean="0"/>
              <a:t>01/04/2019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66710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A4253F2-EFF9-47F0-8D5C-B77E6AEEA28D}" type="datetimeFigureOut">
              <a:rPr lang="en-GB" smtClean="0"/>
              <a:t>01/04/2019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698880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4253F2-EFF9-47F0-8D5C-B77E6AEEA28D}" type="datetimeFigureOut">
              <a:rPr lang="en-GB" smtClean="0"/>
              <a:t>01/04/2019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86620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01/04/2019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6894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01/04/2019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73984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4253F2-EFF9-47F0-8D5C-B77E6AEEA28D}" type="datetimeFigureOut">
              <a:rPr lang="en-GB" smtClean="0"/>
              <a:t>01/04/2019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51D57B-2CD8-44F6-8B4D-9F8355EAE222}" type="slidenum">
              <a:rPr lang="en-GB" smtClean="0"/>
              <a:t>‹#›</a:t>
            </a:fld>
            <a:endParaRPr lang="en-GB"/>
          </a:p>
        </p:txBody>
      </p:sp>
    </p:spTree>
    <p:extLst>
      <p:ext uri="{BB962C8B-B14F-4D97-AF65-F5344CB8AC3E}">
        <p14:creationId xmlns:p14="http://schemas.microsoft.com/office/powerpoint/2010/main" val="1285632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widgit.com/resources/literacy-language/vocabulary/pre-teaching-vocabulary/index.ht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emf"/><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1.emf"/><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chemeClr val="accent1">
              <a:lumMod val="20000"/>
              <a:lumOff val="80000"/>
            </a:schemeClr>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0" name="Shape 90"/>
          <p:cNvSpPr txBox="1">
            <a:spLocks noGrp="1"/>
          </p:cNvSpPr>
          <p:nvPr>
            <p:ph type="title"/>
          </p:nvPr>
        </p:nvSpPr>
        <p:spPr>
          <a:xfrm>
            <a:off x="219405" y="2492896"/>
            <a:ext cx="8817091" cy="3096344"/>
          </a:xfrm>
          <a:prstGeom prst="rect">
            <a:avLst/>
          </a:prstGeom>
          <a:noFill/>
          <a:ln>
            <a:noFill/>
          </a:ln>
        </p:spPr>
        <p:txBody>
          <a:bodyPr spcFirstLastPara="1" wrap="square" lIns="91425" tIns="45700" rIns="91425" bIns="45700" anchor="ctr" anchorCtr="0">
            <a:noAutofit/>
          </a:bodyPr>
          <a:lstStyle/>
          <a:p>
            <a:pPr algn="l"/>
            <a:r>
              <a:rPr lang="en-GB" sz="4800" b="1" dirty="0" smtClean="0">
                <a:solidFill>
                  <a:schemeClr val="dk1"/>
                </a:solidFill>
                <a:sym typeface="Calibri"/>
              </a:rPr>
              <a:t>Raising Attainment through developing a whole-school approach to vocabulary learning</a:t>
            </a:r>
            <a:br>
              <a:rPr lang="en-GB" sz="4800" b="1" dirty="0" smtClean="0">
                <a:solidFill>
                  <a:schemeClr val="dk1"/>
                </a:solidFill>
                <a:sym typeface="Calibri"/>
              </a:rPr>
            </a:br>
            <a:r>
              <a:rPr lang="en-GB" sz="1200" b="1" dirty="0" smtClean="0">
                <a:solidFill>
                  <a:schemeClr val="dk1"/>
                </a:solidFill>
                <a:sym typeface="Calibri"/>
              </a:rPr>
              <a:t/>
            </a:r>
            <a:br>
              <a:rPr lang="en-GB" sz="1200" b="1" dirty="0" smtClean="0">
                <a:solidFill>
                  <a:schemeClr val="dk1"/>
                </a:solidFill>
                <a:sym typeface="Calibri"/>
              </a:rPr>
            </a:br>
            <a:r>
              <a:rPr lang="en-GB" sz="1200" b="1" dirty="0" smtClean="0">
                <a:solidFill>
                  <a:schemeClr val="dk1"/>
                </a:solidFill>
                <a:sym typeface="Calibri"/>
              </a:rPr>
              <a:t/>
            </a:r>
            <a:br>
              <a:rPr lang="en-GB" sz="1200" b="1" dirty="0" smtClean="0">
                <a:solidFill>
                  <a:schemeClr val="dk1"/>
                </a:solidFill>
                <a:sym typeface="Calibri"/>
              </a:rPr>
            </a:br>
            <a:r>
              <a:rPr lang="en-GB" sz="4800" b="1" dirty="0" smtClean="0">
                <a:solidFill>
                  <a:schemeClr val="dk1"/>
                </a:solidFill>
                <a:sym typeface="Calibri"/>
              </a:rPr>
              <a:t>Pre-Teaching Vocabulary </a:t>
            </a:r>
            <a:br>
              <a:rPr lang="en-GB" sz="4800" b="1" dirty="0" smtClean="0">
                <a:solidFill>
                  <a:schemeClr val="dk1"/>
                </a:solidFill>
                <a:sym typeface="Calibri"/>
              </a:rPr>
            </a:br>
            <a:r>
              <a:rPr lang="en-GB" sz="4800" b="1" dirty="0" smtClean="0">
                <a:solidFill>
                  <a:schemeClr val="dk1"/>
                </a:solidFill>
                <a:sym typeface="Calibri"/>
              </a:rPr>
              <a:t>Part 1</a:t>
            </a:r>
            <a:r>
              <a:rPr lang="en-GB" sz="3600" dirty="0"/>
              <a:t/>
            </a:r>
            <a:br>
              <a:rPr lang="en-GB" sz="3600" dirty="0"/>
            </a:br>
            <a:r>
              <a:rPr lang="en-GB" sz="1200" dirty="0"/>
              <a:t/>
            </a:r>
            <a:br>
              <a:rPr lang="en-GB" sz="1200" dirty="0"/>
            </a:br>
            <a:r>
              <a:rPr lang="en-GB" sz="1200" dirty="0" smtClean="0"/>
              <a:t/>
            </a:r>
            <a:br>
              <a:rPr lang="en-GB" sz="1200" dirty="0" smtClean="0"/>
            </a:br>
            <a:r>
              <a:rPr lang="en-GB" sz="2400" i="1" dirty="0" smtClean="0"/>
              <a:t>St </a:t>
            </a:r>
            <a:r>
              <a:rPr lang="en-GB" sz="2400" i="1" dirty="0"/>
              <a:t>John, P (2016) Pre-Teaching Vocabulary: Using visual prompts to teach independent word learning in children, What Works </a:t>
            </a:r>
            <a:r>
              <a:rPr lang="en-GB" sz="2400" i="1" dirty="0" smtClean="0"/>
              <a:t>Edition</a:t>
            </a:r>
            <a:r>
              <a:rPr lang="en-GB" sz="2400" i="1" dirty="0"/>
              <a:t>, </a:t>
            </a:r>
            <a:br>
              <a:rPr lang="en-GB" sz="2400" i="1" dirty="0"/>
            </a:br>
            <a:r>
              <a:rPr lang="en-GB" sz="1400" b="1" i="1" dirty="0">
                <a:hlinkClick r:id="rId3"/>
              </a:rPr>
              <a:t>https://</a:t>
            </a:r>
            <a:r>
              <a:rPr lang="en-GB" sz="1400" b="1" i="1" dirty="0" smtClean="0">
                <a:hlinkClick r:id="rId3"/>
              </a:rPr>
              <a:t>www.widgit.com/resources/literacy-language/vocabulary/pre-teaching-vocabulary/index.htm</a:t>
            </a:r>
            <a:r>
              <a:rPr lang="en-GB" sz="1400" b="1" i="1" dirty="0" smtClean="0"/>
              <a:t> </a:t>
            </a:r>
            <a:r>
              <a:rPr lang="en-GB" sz="3600" dirty="0"/>
              <a:t>	</a:t>
            </a:r>
            <a:br>
              <a:rPr lang="en-GB" sz="3600" dirty="0"/>
            </a:br>
            <a:r>
              <a:rPr lang="en-GB" sz="3240" dirty="0" smtClean="0"/>
              <a:t/>
            </a:r>
            <a:br>
              <a:rPr lang="en-GB" sz="3240" dirty="0" smtClean="0"/>
            </a:br>
            <a:r>
              <a:rPr lang="en-GB" sz="3240" dirty="0"/>
              <a:t/>
            </a:r>
            <a:br>
              <a:rPr lang="en-GB" sz="3240" dirty="0"/>
            </a:br>
            <a:r>
              <a:rPr lang="en-GB" sz="3959" b="0" i="0" u="none" strike="noStrike" cap="none" dirty="0">
                <a:solidFill>
                  <a:schemeClr val="dk1"/>
                </a:solidFill>
                <a:latin typeface="Calibri"/>
                <a:ea typeface="Calibri"/>
                <a:cs typeface="Calibri"/>
                <a:sym typeface="Calibri"/>
              </a:rPr>
              <a:t/>
            </a:r>
            <a:br>
              <a:rPr lang="en-GB" sz="3959" b="0" i="0" u="none" strike="noStrike" cap="none" dirty="0">
                <a:solidFill>
                  <a:schemeClr val="dk1"/>
                </a:solidFill>
                <a:latin typeface="Calibri"/>
                <a:ea typeface="Calibri"/>
                <a:cs typeface="Calibri"/>
                <a:sym typeface="Calibri"/>
              </a:rPr>
            </a:br>
            <a:endParaRPr sz="2160" b="0" i="0" u="none" strike="noStrike" cap="none" dirty="0">
              <a:solidFill>
                <a:schemeClr val="dk1"/>
              </a:solidFill>
              <a:latin typeface="Calibri"/>
              <a:ea typeface="Calibri"/>
              <a:cs typeface="Calibri"/>
              <a:sym typeface="Calibri"/>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41501856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04705" y="391400"/>
            <a:ext cx="8771101" cy="5139869"/>
          </a:xfrm>
          <a:prstGeom prst="rect">
            <a:avLst/>
          </a:prstGeom>
          <a:noFill/>
        </p:spPr>
        <p:txBody>
          <a:bodyPr wrap="square" rtlCol="0">
            <a:spAutoFit/>
          </a:bodyPr>
          <a:lstStyle/>
          <a:p>
            <a:endParaRPr lang="en-GB" b="1" dirty="0" smtClean="0">
              <a:latin typeface="Arial" panose="020B0604020202020204" pitchFamily="34" charset="0"/>
              <a:cs typeface="Arial" panose="020B0604020202020204" pitchFamily="34" charset="0"/>
            </a:endParaRPr>
          </a:p>
          <a:p>
            <a:endParaRPr lang="en-GB" b="1" dirty="0">
              <a:latin typeface="Arial" panose="020B0604020202020204" pitchFamily="34" charset="0"/>
              <a:cs typeface="Arial" panose="020B0604020202020204" pitchFamily="34" charset="0"/>
            </a:endParaRPr>
          </a:p>
          <a:p>
            <a:endParaRPr lang="en-GB" sz="2000" b="1" dirty="0" smtClean="0">
              <a:solidFill>
                <a:srgbClr val="000000"/>
              </a:solidFill>
              <a:latin typeface="Arial" panose="020B0604020202020204" pitchFamily="34" charset="0"/>
              <a:cs typeface="Arial" panose="020B0604020202020204" pitchFamily="34" charset="0"/>
            </a:endParaRPr>
          </a:p>
          <a:p>
            <a:r>
              <a:rPr lang="en-GB" sz="2400" b="1" dirty="0" smtClean="0">
                <a:solidFill>
                  <a:srgbClr val="000000"/>
                </a:solidFill>
                <a:latin typeface="Arial" panose="020B0604020202020204" pitchFamily="34" charset="0"/>
                <a:cs typeface="Arial" panose="020B0604020202020204" pitchFamily="34" charset="0"/>
              </a:rPr>
              <a:t>Step 3: Planning for vocabulary instruction</a:t>
            </a:r>
          </a:p>
          <a:p>
            <a:endParaRPr lang="en-GB" sz="2400" b="1" dirty="0" smtClean="0">
              <a:solidFill>
                <a:srgbClr val="000000"/>
              </a:solidFill>
              <a:latin typeface="Arial" panose="020B0604020202020204" pitchFamily="34" charset="0"/>
              <a:cs typeface="Arial" panose="020B0604020202020204" pitchFamily="34" charset="0"/>
            </a:endParaRPr>
          </a:p>
          <a:p>
            <a:r>
              <a:rPr lang="en-GB" sz="2400" b="1" dirty="0" smtClean="0">
                <a:solidFill>
                  <a:srgbClr val="000000"/>
                </a:solidFill>
                <a:latin typeface="Arial" panose="020B0604020202020204" pitchFamily="34" charset="0"/>
                <a:cs typeface="Arial" panose="020B0604020202020204" pitchFamily="34" charset="0"/>
              </a:rPr>
              <a:t>In order to store new words effectively, children need to gain knowledge about 3 key areas:</a:t>
            </a:r>
            <a:endParaRPr lang="en-GB" sz="2400" b="1" dirty="0">
              <a:solidFill>
                <a:srgbClr val="000000"/>
              </a:solidFill>
              <a:latin typeface="Arial" panose="020B0604020202020204" pitchFamily="34" charset="0"/>
              <a:cs typeface="Arial" panose="020B0604020202020204" pitchFamily="34" charset="0"/>
            </a:endParaRPr>
          </a:p>
          <a:p>
            <a:endParaRPr lang="en-GB" sz="3200" b="1" dirty="0" smtClean="0">
              <a:solidFill>
                <a:srgbClr val="000000"/>
              </a:solidFill>
              <a:latin typeface="Arial" panose="020B0604020202020204" pitchFamily="34" charset="0"/>
              <a:cs typeface="Arial" panose="020B0604020202020204" pitchFamily="34" charset="0"/>
            </a:endParaRPr>
          </a:p>
          <a:p>
            <a:pPr marL="342900" indent="-342900">
              <a:buAutoNum type="arabicPeriod"/>
            </a:pPr>
            <a:r>
              <a:rPr lang="en-GB" sz="2400" b="1" dirty="0" smtClean="0">
                <a:solidFill>
                  <a:srgbClr val="00B050"/>
                </a:solidFill>
                <a:latin typeface="Arial" panose="020B0604020202020204" pitchFamily="34" charset="0"/>
                <a:cs typeface="Arial" panose="020B0604020202020204" pitchFamily="34" charset="0"/>
              </a:rPr>
              <a:t> Semantics – what does it mean?</a:t>
            </a:r>
          </a:p>
          <a:p>
            <a:pPr marL="342900" indent="-342900">
              <a:buAutoNum type="arabicPeriod"/>
            </a:pPr>
            <a:endParaRPr lang="en-GB" sz="2400" b="1" dirty="0" smtClean="0">
              <a:solidFill>
                <a:schemeClr val="accent3"/>
              </a:solidFill>
              <a:latin typeface="Arial" panose="020B0604020202020204" pitchFamily="34" charset="0"/>
              <a:cs typeface="Arial" panose="020B0604020202020204" pitchFamily="34" charset="0"/>
            </a:endParaRPr>
          </a:p>
          <a:p>
            <a:pPr marL="342900" indent="-342900">
              <a:buAutoNum type="arabicPeriod"/>
            </a:pPr>
            <a:r>
              <a:rPr lang="en-GB" sz="2400" b="1" dirty="0" smtClean="0">
                <a:solidFill>
                  <a:srgbClr val="FF0000"/>
                </a:solidFill>
                <a:latin typeface="Arial" panose="020B0604020202020204" pitchFamily="34" charset="0"/>
                <a:cs typeface="Arial" panose="020B0604020202020204" pitchFamily="34" charset="0"/>
              </a:rPr>
              <a:t> Phonological awareness – how does it sound?</a:t>
            </a:r>
          </a:p>
          <a:p>
            <a:pPr marL="342900" indent="-342900">
              <a:buAutoNum type="arabicPeriod"/>
            </a:pPr>
            <a:endParaRPr lang="en-GB" sz="2400" b="1" dirty="0" smtClean="0">
              <a:solidFill>
                <a:srgbClr val="FF0000"/>
              </a:solidFill>
              <a:latin typeface="Arial" panose="020B0604020202020204" pitchFamily="34" charset="0"/>
              <a:cs typeface="Arial" panose="020B0604020202020204" pitchFamily="34" charset="0"/>
            </a:endParaRPr>
          </a:p>
          <a:p>
            <a:pPr marL="342900" indent="-342900">
              <a:buAutoNum type="arabicPeriod"/>
            </a:pPr>
            <a:r>
              <a:rPr lang="en-GB" sz="2400" b="1" dirty="0" smtClean="0">
                <a:solidFill>
                  <a:srgbClr val="7030A0"/>
                </a:solidFill>
                <a:latin typeface="Arial" panose="020B0604020202020204" pitchFamily="34" charset="0"/>
                <a:cs typeface="Arial" panose="020B0604020202020204" pitchFamily="34" charset="0"/>
              </a:rPr>
              <a:t> Kinaesthetic / visualisation – objects, visuals and gestures to represent the word</a:t>
            </a: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1323576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1040" y="3645024"/>
            <a:ext cx="4169657" cy="275256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9892" y="619008"/>
            <a:ext cx="4246810" cy="2666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44008" y="1952432"/>
            <a:ext cx="4326286" cy="2798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13460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14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9250" y="2204864"/>
            <a:ext cx="5905500" cy="318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1259632" y="1136543"/>
            <a:ext cx="6624736" cy="1077218"/>
          </a:xfrm>
          <a:prstGeom prst="rect">
            <a:avLst/>
          </a:prstGeom>
        </p:spPr>
        <p:txBody>
          <a:bodyPr wrap="square">
            <a:spAutoFit/>
          </a:bodyPr>
          <a:lstStyle/>
          <a:p>
            <a:pPr algn="ctr"/>
            <a:r>
              <a:rPr lang="en-GB" sz="3200" b="1" dirty="0">
                <a:latin typeface="Arial" panose="020B0604020202020204" pitchFamily="34" charset="0"/>
                <a:cs typeface="Arial" panose="020B0604020202020204" pitchFamily="34" charset="0"/>
              </a:rPr>
              <a:t>Learning new vocabulary through explicit instruction </a:t>
            </a:r>
            <a:endParaRPr lang="en-GB"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929035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 name="Picture 9"/>
          <p:cNvPicPr/>
          <p:nvPr/>
        </p:nvPicPr>
        <p:blipFill>
          <a:blip r:embed="rId5">
            <a:extLst>
              <a:ext uri="{28A0092B-C50C-407E-A947-70E740481C1C}">
                <a14:useLocalDpi xmlns:a14="http://schemas.microsoft.com/office/drawing/2010/main" val="0"/>
              </a:ext>
            </a:extLst>
          </a:blip>
          <a:srcRect/>
          <a:stretch>
            <a:fillRect/>
          </a:stretch>
        </p:blipFill>
        <p:spPr bwMode="auto">
          <a:xfrm>
            <a:off x="879599" y="1735040"/>
            <a:ext cx="5731510" cy="4476750"/>
          </a:xfrm>
          <a:prstGeom prst="rect">
            <a:avLst/>
          </a:prstGeom>
          <a:noFill/>
          <a:ln>
            <a:noFill/>
          </a:ln>
        </p:spPr>
      </p:pic>
      <p:sp>
        <p:nvSpPr>
          <p:cNvPr id="13" name="Rectangle 12"/>
          <p:cNvSpPr/>
          <p:nvPr/>
        </p:nvSpPr>
        <p:spPr>
          <a:xfrm>
            <a:off x="432986" y="403923"/>
            <a:ext cx="6624736" cy="1077218"/>
          </a:xfrm>
          <a:prstGeom prst="rect">
            <a:avLst/>
          </a:prstGeom>
        </p:spPr>
        <p:txBody>
          <a:bodyPr wrap="square">
            <a:spAutoFit/>
          </a:bodyPr>
          <a:lstStyle/>
          <a:p>
            <a:pPr algn="ctr"/>
            <a:r>
              <a:rPr lang="en-GB" sz="3200" b="1" dirty="0">
                <a:latin typeface="Arial" panose="020B0604020202020204" pitchFamily="34" charset="0"/>
                <a:cs typeface="Arial" panose="020B0604020202020204" pitchFamily="34" charset="0"/>
              </a:rPr>
              <a:t>Learning new vocabulary through explicit instruction </a:t>
            </a:r>
            <a:endParaRPr lang="en-GB"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513197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Rectangle 12"/>
          <p:cNvSpPr/>
          <p:nvPr/>
        </p:nvSpPr>
        <p:spPr>
          <a:xfrm>
            <a:off x="1434310" y="1361077"/>
            <a:ext cx="6624736" cy="1077218"/>
          </a:xfrm>
          <a:prstGeom prst="rect">
            <a:avLst/>
          </a:prstGeom>
        </p:spPr>
        <p:txBody>
          <a:bodyPr wrap="square">
            <a:spAutoFit/>
          </a:bodyPr>
          <a:lstStyle/>
          <a:p>
            <a:pPr algn="ctr"/>
            <a:r>
              <a:rPr lang="en-GB" sz="3200" b="1" dirty="0">
                <a:latin typeface="Arial" panose="020B0604020202020204" pitchFamily="34" charset="0"/>
                <a:cs typeface="Arial" panose="020B0604020202020204" pitchFamily="34" charset="0"/>
              </a:rPr>
              <a:t>Learning new vocabulary through explicit instruction </a:t>
            </a:r>
            <a:endParaRPr lang="en-GB" sz="3200" dirty="0">
              <a:latin typeface="Arial" panose="020B0604020202020204" pitchFamily="34" charset="0"/>
              <a:cs typeface="Arial" panose="020B0604020202020204" pitchFamily="34" charset="0"/>
            </a:endParaRPr>
          </a:p>
        </p:txBody>
      </p:sp>
      <p:pic>
        <p:nvPicPr>
          <p:cNvPr id="717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8382" y="2636912"/>
            <a:ext cx="3796592" cy="29380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33826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73050" y="487146"/>
            <a:ext cx="8106990" cy="6155531"/>
          </a:xfrm>
          <a:prstGeom prst="rect">
            <a:avLst/>
          </a:prstGeom>
          <a:noFill/>
        </p:spPr>
        <p:txBody>
          <a:bodyPr wrap="square" rtlCol="0">
            <a:spAutoFit/>
          </a:bodyPr>
          <a:lstStyle/>
          <a:p>
            <a:r>
              <a:rPr lang="en-GB" sz="2800" b="1" dirty="0" smtClean="0">
                <a:solidFill>
                  <a:srgbClr val="000000"/>
                </a:solidFill>
                <a:latin typeface="Arial" panose="020B0604020202020204" pitchFamily="34" charset="0"/>
                <a:cs typeface="Arial" panose="020B0604020202020204" pitchFamily="34" charset="0"/>
              </a:rPr>
              <a:t>Pre-Teaching Vocabulary: </a:t>
            </a:r>
          </a:p>
          <a:p>
            <a:r>
              <a:rPr lang="en-GB" sz="2800" b="1" dirty="0" smtClean="0">
                <a:solidFill>
                  <a:srgbClr val="000000"/>
                </a:solidFill>
                <a:latin typeface="Arial" panose="020B0604020202020204" pitchFamily="34" charset="0"/>
                <a:cs typeface="Arial" panose="020B0604020202020204" pitchFamily="34" charset="0"/>
              </a:rPr>
              <a:t>Theory into Practice</a:t>
            </a:r>
          </a:p>
          <a:p>
            <a:pPr algn="ctr"/>
            <a:endParaRPr lang="en-GB" sz="3200" b="1" dirty="0">
              <a:solidFill>
                <a:srgbClr val="000000"/>
              </a:solidFill>
              <a:latin typeface="Arial" panose="020B0604020202020204" pitchFamily="34" charset="0"/>
              <a:cs typeface="Arial" panose="020B0604020202020204" pitchFamily="34" charset="0"/>
            </a:endParaRPr>
          </a:p>
          <a:p>
            <a:pPr marL="342900" indent="-342900">
              <a:buFont typeface="+mj-lt"/>
              <a:buAutoNum type="arabicPeriod"/>
            </a:pPr>
            <a:r>
              <a:rPr lang="en-GB" sz="2400" dirty="0" smtClean="0">
                <a:solidFill>
                  <a:srgbClr val="000000"/>
                </a:solidFill>
                <a:latin typeface="Arial" panose="020B0604020202020204" pitchFamily="34" charset="0"/>
                <a:cs typeface="Arial" panose="020B0604020202020204" pitchFamily="34" charset="0"/>
              </a:rPr>
              <a:t>Think about one curriculum area/ topic first and select a range of words the children will need to know (include a range of nouns, adjectives, verbs, adverbs etc.)</a:t>
            </a:r>
          </a:p>
          <a:p>
            <a:pPr marL="342900" indent="-342900">
              <a:buFont typeface="+mj-lt"/>
              <a:buAutoNum type="arabicPeriod"/>
            </a:pPr>
            <a:endParaRPr lang="en-GB" sz="2400" dirty="0" smtClean="0">
              <a:solidFill>
                <a:srgbClr val="000000"/>
              </a:solidFill>
              <a:latin typeface="Arial" panose="020B0604020202020204" pitchFamily="34" charset="0"/>
              <a:cs typeface="Arial" panose="020B0604020202020204" pitchFamily="34" charset="0"/>
            </a:endParaRPr>
          </a:p>
          <a:p>
            <a:pPr marL="342900" indent="-342900">
              <a:buFont typeface="+mj-lt"/>
              <a:buAutoNum type="arabicPeriod"/>
            </a:pPr>
            <a:r>
              <a:rPr lang="en-GB" sz="2400" dirty="0" smtClean="0">
                <a:solidFill>
                  <a:srgbClr val="000000"/>
                </a:solidFill>
                <a:latin typeface="Arial" panose="020B0604020202020204" pitchFamily="34" charset="0"/>
                <a:cs typeface="Arial" panose="020B0604020202020204" pitchFamily="34" charset="0"/>
              </a:rPr>
              <a:t>Divide the words into 3 categories using the idea of ‘tiers’</a:t>
            </a:r>
          </a:p>
          <a:p>
            <a:pPr marL="342900" indent="-342900">
              <a:buFont typeface="+mj-lt"/>
              <a:buAutoNum type="arabicPeriod"/>
            </a:pPr>
            <a:endParaRPr lang="en-GB" sz="2400" dirty="0" smtClean="0">
              <a:solidFill>
                <a:srgbClr val="000000"/>
              </a:solidFill>
              <a:latin typeface="Arial" panose="020B0604020202020204" pitchFamily="34" charset="0"/>
              <a:cs typeface="Arial" panose="020B0604020202020204" pitchFamily="34" charset="0"/>
            </a:endParaRPr>
          </a:p>
          <a:p>
            <a:pPr marL="342900" indent="-342900">
              <a:buFont typeface="+mj-lt"/>
              <a:buAutoNum type="arabicPeriod"/>
            </a:pPr>
            <a:r>
              <a:rPr lang="en-GB" sz="2400" dirty="0" smtClean="0">
                <a:solidFill>
                  <a:srgbClr val="000000"/>
                </a:solidFill>
                <a:latin typeface="Arial" panose="020B0604020202020204" pitchFamily="34" charset="0"/>
                <a:cs typeface="Arial" panose="020B0604020202020204" pitchFamily="34" charset="0"/>
              </a:rPr>
              <a:t>Identify which word wheel (Step 1, Step 2 or Step 3) will be most appropriate for your class</a:t>
            </a:r>
          </a:p>
          <a:p>
            <a:pPr marL="342900" indent="-342900">
              <a:buFont typeface="+mj-lt"/>
              <a:buAutoNum type="arabicPeriod"/>
            </a:pPr>
            <a:endParaRPr lang="en-GB" sz="2400" dirty="0">
              <a:solidFill>
                <a:srgbClr val="000000"/>
              </a:solidFill>
              <a:latin typeface="Arial" panose="020B0604020202020204" pitchFamily="34" charset="0"/>
              <a:cs typeface="Arial" panose="020B0604020202020204" pitchFamily="34" charset="0"/>
            </a:endParaRPr>
          </a:p>
          <a:p>
            <a:pPr marL="342900" indent="-342900">
              <a:buFont typeface="+mj-lt"/>
              <a:buAutoNum type="arabicPeriod"/>
            </a:pPr>
            <a:r>
              <a:rPr lang="en-GB" sz="2400" dirty="0" smtClean="0">
                <a:solidFill>
                  <a:srgbClr val="000000"/>
                </a:solidFill>
                <a:latin typeface="Arial" panose="020B0604020202020204" pitchFamily="34" charset="0"/>
                <a:cs typeface="Arial" panose="020B0604020202020204" pitchFamily="34" charset="0"/>
              </a:rPr>
              <a:t>Share: How are you going to incorporate this into your teaching and learning?</a:t>
            </a:r>
            <a:endParaRPr lang="en-GB" dirty="0" smtClean="0">
              <a:solidFill>
                <a:srgbClr val="000000"/>
              </a:solidFill>
              <a:cs typeface="Arial" pitchFamily="34" charset="0"/>
            </a:endParaRPr>
          </a:p>
          <a:p>
            <a:pPr marL="342900" indent="-342900">
              <a:buAutoNum type="arabicPeriod" startAt="4"/>
            </a:pPr>
            <a:endParaRPr lang="en-GB" dirty="0" smtClean="0">
              <a:solidFill>
                <a:srgbClr val="000000"/>
              </a:solidFill>
              <a:cs typeface="Arial"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7470286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73050" y="487146"/>
            <a:ext cx="8506086" cy="5078313"/>
          </a:xfrm>
          <a:prstGeom prst="rect">
            <a:avLst/>
          </a:prstGeom>
          <a:noFill/>
        </p:spPr>
        <p:txBody>
          <a:bodyPr wrap="square" rtlCol="0">
            <a:spAutoFit/>
          </a:bodyPr>
          <a:lstStyle/>
          <a:p>
            <a:r>
              <a:rPr lang="en-GB" sz="2800" b="1" dirty="0" smtClean="0">
                <a:solidFill>
                  <a:srgbClr val="000000"/>
                </a:solidFill>
                <a:latin typeface="Arial" panose="020B0604020202020204" pitchFamily="34" charset="0"/>
                <a:cs typeface="Arial" panose="020B0604020202020204" pitchFamily="34" charset="0"/>
              </a:rPr>
              <a:t>Next steps:</a:t>
            </a:r>
          </a:p>
          <a:p>
            <a:pPr algn="ctr"/>
            <a:endParaRPr lang="en-GB" sz="3200" b="1" dirty="0">
              <a:solidFill>
                <a:srgbClr val="000000"/>
              </a:solidFill>
              <a:latin typeface="Arial" panose="020B0604020202020204" pitchFamily="34" charset="0"/>
              <a:cs typeface="Arial" panose="020B0604020202020204" pitchFamily="34" charset="0"/>
            </a:endParaRPr>
          </a:p>
          <a:p>
            <a:r>
              <a:rPr lang="en-GB" sz="2400" dirty="0" smtClean="0">
                <a:solidFill>
                  <a:srgbClr val="000000"/>
                </a:solidFill>
                <a:latin typeface="Arial" panose="020B0604020202020204" pitchFamily="34" charset="0"/>
                <a:cs typeface="Arial" panose="020B0604020202020204" pitchFamily="34" charset="0"/>
              </a:rPr>
              <a:t>Use your learning to plan for vocabulary instruction as part of your short and medium term planning.</a:t>
            </a:r>
          </a:p>
          <a:p>
            <a:endParaRPr lang="en-GB" sz="2400" dirty="0">
              <a:solidFill>
                <a:srgbClr val="000000"/>
              </a:solidFill>
              <a:latin typeface="Arial" panose="020B0604020202020204" pitchFamily="34" charset="0"/>
              <a:cs typeface="Arial" panose="020B0604020202020204" pitchFamily="34" charset="0"/>
            </a:endParaRPr>
          </a:p>
          <a:p>
            <a:r>
              <a:rPr lang="en-GB" sz="2400" b="1" dirty="0" smtClean="0">
                <a:solidFill>
                  <a:srgbClr val="000000"/>
                </a:solidFill>
                <a:latin typeface="Arial" panose="020B0604020202020204" pitchFamily="34" charset="0"/>
                <a:cs typeface="Arial" panose="020B0604020202020204" pitchFamily="34" charset="0"/>
              </a:rPr>
              <a:t>Reflect:</a:t>
            </a:r>
            <a:endParaRPr lang="en-GB" sz="2400" b="1"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a:solidFill>
                  <a:srgbClr val="000000"/>
                </a:solidFill>
                <a:latin typeface="Arial" panose="020B0604020202020204" pitchFamily="34" charset="0"/>
                <a:cs typeface="Arial" panose="020B0604020202020204" pitchFamily="34" charset="0"/>
              </a:rPr>
              <a:t>How will you use today’s learning </a:t>
            </a:r>
            <a:r>
              <a:rPr lang="en-GB" sz="2400" dirty="0" smtClean="0">
                <a:solidFill>
                  <a:srgbClr val="000000"/>
                </a:solidFill>
                <a:latin typeface="Arial" panose="020B0604020202020204" pitchFamily="34" charset="0"/>
                <a:cs typeface="Arial" panose="020B0604020202020204" pitchFamily="34" charset="0"/>
              </a:rPr>
              <a:t>on Pre-Teaching Vocabulary to inform your short and medium term planning?</a:t>
            </a:r>
          </a:p>
          <a:p>
            <a:pPr marL="342900" indent="-342900">
              <a:buFont typeface="Wingdings" panose="05000000000000000000" pitchFamily="2" charset="2"/>
              <a:buChar char="§"/>
            </a:pPr>
            <a:endParaRPr lang="en-GB" sz="2400"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smtClean="0">
                <a:solidFill>
                  <a:srgbClr val="000000"/>
                </a:solidFill>
                <a:latin typeface="Arial" panose="020B0604020202020204" pitchFamily="34" charset="0"/>
                <a:cs typeface="Arial" panose="020B0604020202020204" pitchFamily="34" charset="0"/>
              </a:rPr>
              <a:t>How could you observe the impact of planning for vocabulary on children’s vocabulary?</a:t>
            </a:r>
          </a:p>
          <a:p>
            <a:endParaRPr lang="en-GB" sz="2400" dirty="0">
              <a:solidFill>
                <a:srgbClr val="000000"/>
              </a:solidFill>
              <a:latin typeface="Arial" panose="020B0604020202020204" pitchFamily="34" charset="0"/>
              <a:cs typeface="Arial" panose="020B0604020202020204"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67555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467544" y="1074827"/>
            <a:ext cx="8280920" cy="830997"/>
          </a:xfrm>
          <a:prstGeom prst="rect">
            <a:avLst/>
          </a:prstGeom>
          <a:noFill/>
        </p:spPr>
        <p:txBody>
          <a:bodyPr wrap="square" rtlCol="0">
            <a:spAutoFit/>
          </a:bodyPr>
          <a:lstStyle/>
          <a:p>
            <a:pPr lvl="0" algn="ctr"/>
            <a:r>
              <a:rPr lang="en-GB" sz="2400" i="1" dirty="0" smtClean="0">
                <a:solidFill>
                  <a:prstClr val="black"/>
                </a:solidFill>
                <a:latin typeface="Arial" panose="020B0604020202020204" pitchFamily="34" charset="0"/>
                <a:cs typeface="Arial" panose="020B0604020202020204" pitchFamily="34" charset="0"/>
              </a:rPr>
              <a:t>Spend 2-3 </a:t>
            </a:r>
            <a:r>
              <a:rPr lang="en-GB" sz="2400" i="1" dirty="0">
                <a:solidFill>
                  <a:prstClr val="black"/>
                </a:solidFill>
                <a:latin typeface="Arial" panose="020B0604020202020204" pitchFamily="34" charset="0"/>
                <a:cs typeface="Arial" panose="020B0604020202020204" pitchFamily="34" charset="0"/>
              </a:rPr>
              <a:t>minutes teaching each other </a:t>
            </a:r>
            <a:r>
              <a:rPr lang="en-GB" sz="2400" i="1" dirty="0" smtClean="0">
                <a:solidFill>
                  <a:prstClr val="black"/>
                </a:solidFill>
                <a:latin typeface="Arial" panose="020B0604020202020204" pitchFamily="34" charset="0"/>
                <a:cs typeface="Arial" panose="020B0604020202020204" pitchFamily="34" charset="0"/>
              </a:rPr>
              <a:t>a </a:t>
            </a:r>
            <a:r>
              <a:rPr lang="en-GB" sz="2400" i="1" dirty="0">
                <a:solidFill>
                  <a:prstClr val="black"/>
                </a:solidFill>
                <a:latin typeface="Arial" panose="020B0604020202020204" pitchFamily="34" charset="0"/>
                <a:cs typeface="Arial" panose="020B0604020202020204" pitchFamily="34" charset="0"/>
              </a:rPr>
              <a:t>new </a:t>
            </a:r>
            <a:r>
              <a:rPr lang="en-GB" sz="2400" i="1" dirty="0" smtClean="0">
                <a:solidFill>
                  <a:prstClr val="black"/>
                </a:solidFill>
                <a:latin typeface="Arial" panose="020B0604020202020204" pitchFamily="34" charset="0"/>
                <a:cs typeface="Arial" panose="020B0604020202020204" pitchFamily="34" charset="0"/>
              </a:rPr>
              <a:t>word –</a:t>
            </a:r>
          </a:p>
          <a:p>
            <a:pPr lvl="0" algn="ctr"/>
            <a:r>
              <a:rPr lang="en-GB" sz="2400" i="1" dirty="0" smtClean="0">
                <a:solidFill>
                  <a:prstClr val="black"/>
                </a:solidFill>
                <a:latin typeface="Arial" panose="020B0604020202020204" pitchFamily="34" charset="0"/>
                <a:cs typeface="Arial" panose="020B0604020202020204" pitchFamily="34" charset="0"/>
              </a:rPr>
              <a:t> </a:t>
            </a:r>
            <a:r>
              <a:rPr lang="en-GB" sz="2400" i="1" dirty="0">
                <a:solidFill>
                  <a:prstClr val="black"/>
                </a:solidFill>
                <a:latin typeface="Arial" panose="020B0604020202020204" pitchFamily="34" charset="0"/>
                <a:cs typeface="Arial" panose="020B0604020202020204" pitchFamily="34" charset="0"/>
              </a:rPr>
              <a:t>Do </a:t>
            </a:r>
            <a:r>
              <a:rPr lang="en-GB" sz="2400" b="1" i="1" dirty="0">
                <a:solidFill>
                  <a:prstClr val="black"/>
                </a:solidFill>
                <a:latin typeface="Arial" panose="020B0604020202020204" pitchFamily="34" charset="0"/>
                <a:cs typeface="Arial" panose="020B0604020202020204" pitchFamily="34" charset="0"/>
              </a:rPr>
              <a:t>NOT</a:t>
            </a:r>
            <a:r>
              <a:rPr lang="en-GB" sz="2400" i="1" dirty="0">
                <a:solidFill>
                  <a:prstClr val="black"/>
                </a:solidFill>
                <a:latin typeface="Arial" panose="020B0604020202020204" pitchFamily="34" charset="0"/>
                <a:cs typeface="Arial" panose="020B0604020202020204" pitchFamily="34" charset="0"/>
              </a:rPr>
              <a:t> write your new word down</a:t>
            </a:r>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8550" y="2174929"/>
            <a:ext cx="3937620" cy="2953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467544" y="5202375"/>
            <a:ext cx="7919632" cy="830997"/>
          </a:xfrm>
          <a:prstGeom prst="rect">
            <a:avLst/>
          </a:prstGeom>
          <a:noFill/>
        </p:spPr>
        <p:txBody>
          <a:bodyPr wrap="square" rtlCol="0">
            <a:spAutoFit/>
          </a:bodyPr>
          <a:lstStyle/>
          <a:p>
            <a:pPr algn="ctr"/>
            <a:r>
              <a:rPr lang="en-GB" sz="2400" b="1" dirty="0" smtClean="0">
                <a:latin typeface="Arial" panose="020B0604020202020204" pitchFamily="34" charset="0"/>
                <a:cs typeface="Arial" panose="020B0604020202020204" pitchFamily="34" charset="0"/>
              </a:rPr>
              <a:t>Following the task, discuss: </a:t>
            </a:r>
          </a:p>
          <a:p>
            <a:pPr algn="ctr"/>
            <a:r>
              <a:rPr lang="en-GB" sz="2400" b="1" i="1" dirty="0" smtClean="0">
                <a:latin typeface="Arial" panose="020B0604020202020204" pitchFamily="34" charset="0"/>
                <a:cs typeface="Arial" panose="020B0604020202020204" pitchFamily="34" charset="0"/>
              </a:rPr>
              <a:t>What information did you have to provide?</a:t>
            </a:r>
            <a:endParaRPr lang="en-GB" sz="2400" b="1" i="1" dirty="0">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2280275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395536" y="1160218"/>
            <a:ext cx="8280920" cy="5386090"/>
          </a:xfrm>
          <a:prstGeom prst="rect">
            <a:avLst/>
          </a:prstGeom>
          <a:noFill/>
        </p:spPr>
        <p:txBody>
          <a:bodyPr wrap="square" rtlCol="0">
            <a:spAutoFit/>
          </a:bodyPr>
          <a:lstStyle/>
          <a:p>
            <a:r>
              <a:rPr lang="en-GB" sz="4400" dirty="0" smtClean="0">
                <a:latin typeface="Arial" panose="020B0604020202020204" pitchFamily="34" charset="0"/>
                <a:cs typeface="Arial" panose="020B0604020202020204" pitchFamily="34" charset="0"/>
              </a:rPr>
              <a:t>In </a:t>
            </a:r>
            <a:r>
              <a:rPr lang="en-GB" sz="4400" dirty="0">
                <a:latin typeface="Arial" panose="020B0604020202020204" pitchFamily="34" charset="0"/>
                <a:cs typeface="Arial" panose="020B0604020202020204" pitchFamily="34" charset="0"/>
              </a:rPr>
              <a:t>order to learn new vocabulary and language children need three things simultaneously: </a:t>
            </a:r>
            <a:endParaRPr lang="en-GB" sz="4400" dirty="0" smtClean="0">
              <a:latin typeface="Arial" panose="020B0604020202020204" pitchFamily="34" charset="0"/>
              <a:cs typeface="Arial" panose="020B0604020202020204" pitchFamily="34" charset="0"/>
            </a:endParaRPr>
          </a:p>
          <a:p>
            <a:endParaRPr lang="en-GB" sz="4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q"/>
            </a:pPr>
            <a:r>
              <a:rPr lang="en-GB" sz="4400" dirty="0" smtClean="0">
                <a:latin typeface="Arial" panose="020B0604020202020204" pitchFamily="34" charset="0"/>
                <a:cs typeface="Arial" panose="020B0604020202020204" pitchFamily="34" charset="0"/>
              </a:rPr>
              <a:t>experiences </a:t>
            </a:r>
            <a:endParaRPr lang="en-GB" sz="44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q"/>
            </a:pPr>
            <a:r>
              <a:rPr lang="en-GB" sz="4400" dirty="0" smtClean="0">
                <a:latin typeface="Arial" panose="020B0604020202020204" pitchFamily="34" charset="0"/>
                <a:cs typeface="Arial" panose="020B0604020202020204" pitchFamily="34" charset="0"/>
              </a:rPr>
              <a:t>adults </a:t>
            </a:r>
            <a:r>
              <a:rPr lang="en-GB" sz="4400" dirty="0">
                <a:latin typeface="Arial" panose="020B0604020202020204" pitchFamily="34" charset="0"/>
                <a:cs typeface="Arial" panose="020B0604020202020204" pitchFamily="34" charset="0"/>
              </a:rPr>
              <a:t>telling them the words </a:t>
            </a:r>
          </a:p>
          <a:p>
            <a:pPr marL="285750" indent="-285750">
              <a:buFont typeface="Wingdings" panose="05000000000000000000" pitchFamily="2" charset="2"/>
              <a:buChar char="q"/>
            </a:pPr>
            <a:r>
              <a:rPr lang="en-GB" sz="4400" dirty="0" smtClean="0">
                <a:latin typeface="Arial" panose="020B0604020202020204" pitchFamily="34" charset="0"/>
                <a:cs typeface="Arial" panose="020B0604020202020204" pitchFamily="34" charset="0"/>
              </a:rPr>
              <a:t>repetition</a:t>
            </a:r>
            <a:r>
              <a:rPr lang="en-GB" sz="4400" dirty="0">
                <a:latin typeface="Arial" panose="020B0604020202020204" pitchFamily="34" charset="0"/>
                <a:cs typeface="Arial" panose="020B0604020202020204" pitchFamily="34" charset="0"/>
              </a:rPr>
              <a:t>. </a:t>
            </a:r>
          </a:p>
          <a:p>
            <a:r>
              <a:rPr lang="en-GB" dirty="0"/>
              <a:t>	</a:t>
            </a:r>
          </a:p>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11068813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41528" y="645651"/>
            <a:ext cx="8497455" cy="5447645"/>
          </a:xfrm>
          <a:prstGeom prst="rect">
            <a:avLst/>
          </a:prstGeom>
          <a:noFill/>
        </p:spPr>
        <p:txBody>
          <a:bodyPr wrap="square" rtlCol="0">
            <a:spAutoFit/>
          </a:bodyPr>
          <a:lstStyle/>
          <a:p>
            <a:r>
              <a:rPr lang="en-GB" sz="2600" b="1" dirty="0" smtClean="0">
                <a:solidFill>
                  <a:srgbClr val="000000"/>
                </a:solidFill>
                <a:latin typeface="Arial"/>
              </a:rPr>
              <a:t>Why is vocabulary knowledge important?</a:t>
            </a:r>
          </a:p>
          <a:p>
            <a:endParaRPr lang="en-GB" sz="1400" dirty="0">
              <a:solidFill>
                <a:srgbClr val="000000"/>
              </a:solidFill>
              <a:latin typeface="Arial"/>
            </a:endParaRPr>
          </a:p>
          <a:p>
            <a:pPr marL="342900" indent="-342900">
              <a:buFont typeface="Wingdings" panose="05000000000000000000" pitchFamily="2" charset="2"/>
              <a:buChar char="§"/>
            </a:pPr>
            <a:r>
              <a:rPr lang="en-GB" sz="2400" dirty="0" smtClean="0">
                <a:solidFill>
                  <a:srgbClr val="000000"/>
                </a:solidFill>
                <a:latin typeface="Arial"/>
              </a:rPr>
              <a:t>“Children </a:t>
            </a:r>
            <a:r>
              <a:rPr lang="en-GB" sz="2400" dirty="0">
                <a:solidFill>
                  <a:srgbClr val="000000"/>
                </a:solidFill>
                <a:latin typeface="Arial"/>
              </a:rPr>
              <a:t>need to have a good vocabulary so that they can understand what the words they've read relate to. A weak vocabulary leaves children with a smaller reserve of sound and word knowledge and increased difficulties with decoding real words when they </a:t>
            </a:r>
            <a:r>
              <a:rPr lang="en-GB" sz="2400" dirty="0" smtClean="0">
                <a:solidFill>
                  <a:srgbClr val="000000"/>
                </a:solidFill>
                <a:latin typeface="Arial"/>
              </a:rPr>
              <a:t>read.”</a:t>
            </a:r>
          </a:p>
          <a:p>
            <a:pPr marL="285750" indent="-285750">
              <a:buFont typeface="Arial" pitchFamily="34" charset="0"/>
              <a:buChar char="•"/>
            </a:pPr>
            <a:endParaRPr lang="en-GB" sz="1400" dirty="0" smtClean="0">
              <a:solidFill>
                <a:srgbClr val="000000"/>
              </a:solidFill>
              <a:latin typeface="Arial"/>
            </a:endParaRPr>
          </a:p>
          <a:p>
            <a:pPr marL="457200" indent="-457200">
              <a:buFont typeface="Wingdings" panose="05000000000000000000" pitchFamily="2" charset="2"/>
              <a:buChar char="§"/>
            </a:pPr>
            <a:r>
              <a:rPr lang="en-GB" sz="2400" dirty="0" smtClean="0">
                <a:solidFill>
                  <a:srgbClr val="000000"/>
                </a:solidFill>
                <a:latin typeface="Arial"/>
              </a:rPr>
              <a:t>“Vocabulary </a:t>
            </a:r>
            <a:r>
              <a:rPr lang="en-GB" sz="2400" dirty="0">
                <a:solidFill>
                  <a:srgbClr val="000000"/>
                </a:solidFill>
                <a:latin typeface="Arial"/>
              </a:rPr>
              <a:t>is vital for comprehension, crucial for writing and content-area learning; and is an area of weakness for poor or reluctant </a:t>
            </a:r>
            <a:r>
              <a:rPr lang="en-GB" sz="2400" dirty="0" smtClean="0">
                <a:solidFill>
                  <a:srgbClr val="000000"/>
                </a:solidFill>
                <a:latin typeface="Arial"/>
              </a:rPr>
              <a:t>readers.”</a:t>
            </a:r>
          </a:p>
          <a:p>
            <a:endParaRPr lang="en-GB" sz="2400" dirty="0" smtClean="0">
              <a:solidFill>
                <a:srgbClr val="000000"/>
              </a:solidFill>
              <a:latin typeface="Arial"/>
            </a:endParaRPr>
          </a:p>
          <a:p>
            <a:pPr marL="342900" indent="-342900">
              <a:buFont typeface="Wingdings" panose="05000000000000000000" pitchFamily="2" charset="2"/>
              <a:buChar char="§"/>
            </a:pPr>
            <a:r>
              <a:rPr lang="en-GB" sz="2400" dirty="0" smtClean="0">
                <a:solidFill>
                  <a:srgbClr val="000000"/>
                </a:solidFill>
                <a:latin typeface="Arial"/>
              </a:rPr>
              <a:t>The research highlights that statistically children from disadvantaged backgrounds may </a:t>
            </a:r>
            <a:r>
              <a:rPr lang="en-GB" sz="2400" dirty="0">
                <a:solidFill>
                  <a:srgbClr val="000000"/>
                </a:solidFill>
                <a:latin typeface="Arial"/>
              </a:rPr>
              <a:t>be exposed to fewer </a:t>
            </a:r>
            <a:r>
              <a:rPr lang="en-GB" sz="2400" dirty="0" smtClean="0">
                <a:solidFill>
                  <a:srgbClr val="000000"/>
                </a:solidFill>
                <a:latin typeface="Arial"/>
              </a:rPr>
              <a:t>words.</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41001871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323528" y="404664"/>
            <a:ext cx="8568952" cy="5786199"/>
          </a:xfrm>
          <a:prstGeom prst="rect">
            <a:avLst/>
          </a:prstGeom>
          <a:noFill/>
        </p:spPr>
        <p:txBody>
          <a:bodyPr wrap="square" rtlCol="0">
            <a:spAutoFit/>
          </a:bodyPr>
          <a:lstStyle/>
          <a:p>
            <a:r>
              <a:rPr lang="en-GB" sz="2800" b="1" dirty="0" smtClean="0">
                <a:solidFill>
                  <a:srgbClr val="000000"/>
                </a:solidFill>
                <a:latin typeface="Arial" panose="020B0604020202020204" pitchFamily="34" charset="0"/>
                <a:cs typeface="Arial" panose="020B0604020202020204" pitchFamily="34" charset="0"/>
              </a:rPr>
              <a:t>What do we know?</a:t>
            </a:r>
          </a:p>
          <a:p>
            <a:endParaRPr lang="en-GB" sz="2800" dirty="0">
              <a:solidFill>
                <a:srgbClr val="000000"/>
              </a:solidFill>
              <a:latin typeface="Arial" panose="020B0604020202020204" pitchFamily="34" charset="0"/>
              <a:cs typeface="Arial" panose="020B0604020202020204" pitchFamily="34" charset="0"/>
            </a:endParaRPr>
          </a:p>
          <a:p>
            <a:pPr marL="285750" indent="-285750">
              <a:buFont typeface="Symbol"/>
              <a:buChar char="·"/>
            </a:pPr>
            <a:r>
              <a:rPr lang="en-GB" sz="2400" b="1" dirty="0" smtClean="0">
                <a:solidFill>
                  <a:srgbClr val="000000"/>
                </a:solidFill>
                <a:latin typeface="Arial" panose="020B0604020202020204" pitchFamily="34" charset="0"/>
                <a:cs typeface="Arial" panose="020B0604020202020204" pitchFamily="34" charset="0"/>
              </a:rPr>
              <a:t>By </a:t>
            </a:r>
            <a:r>
              <a:rPr lang="en-GB" sz="2400" b="1" dirty="0">
                <a:solidFill>
                  <a:srgbClr val="000000"/>
                </a:solidFill>
                <a:latin typeface="Arial" panose="020B0604020202020204" pitchFamily="34" charset="0"/>
                <a:cs typeface="Arial" panose="020B0604020202020204" pitchFamily="34" charset="0"/>
              </a:rPr>
              <a:t>ages 3-6 years </a:t>
            </a:r>
            <a:r>
              <a:rPr lang="en-GB" sz="2400" dirty="0">
                <a:solidFill>
                  <a:srgbClr val="000000"/>
                </a:solidFill>
                <a:latin typeface="Arial" panose="020B0604020202020204" pitchFamily="34" charset="0"/>
                <a:cs typeface="Arial" panose="020B0604020202020204" pitchFamily="34" charset="0"/>
              </a:rPr>
              <a:t>- a child’s narrative skills are a powerful predictor of literacy skill at 8-12 years</a:t>
            </a:r>
            <a:r>
              <a:rPr lang="en-GB" sz="2400" dirty="0" smtClean="0">
                <a:solidFill>
                  <a:srgbClr val="000000"/>
                </a:solidFill>
                <a:latin typeface="Arial" panose="020B0604020202020204" pitchFamily="34" charset="0"/>
                <a:cs typeface="Arial" panose="020B0604020202020204" pitchFamily="34" charset="0"/>
              </a:rPr>
              <a:t>.</a:t>
            </a:r>
            <a:endParaRPr lang="en-GB" sz="1400" dirty="0" smtClean="0">
              <a:solidFill>
                <a:srgbClr val="000000"/>
              </a:solidFill>
              <a:latin typeface="Arial" panose="020B0604020202020204" pitchFamily="34" charset="0"/>
              <a:cs typeface="Arial" panose="020B0604020202020204" pitchFamily="34" charset="0"/>
            </a:endParaRPr>
          </a:p>
          <a:p>
            <a:pPr marL="285750" indent="-285750">
              <a:buFont typeface="Symbol"/>
              <a:buChar char="·"/>
            </a:pPr>
            <a:endParaRPr lang="en-GB" sz="1400" dirty="0">
              <a:solidFill>
                <a:srgbClr val="000000"/>
              </a:solidFill>
              <a:latin typeface="Arial" panose="020B0604020202020204" pitchFamily="34" charset="0"/>
              <a:cs typeface="Arial" panose="020B0604020202020204" pitchFamily="34" charset="0"/>
            </a:endParaRPr>
          </a:p>
          <a:p>
            <a:pPr marL="285750" indent="-285750">
              <a:buFont typeface="Symbol"/>
              <a:buChar char="·"/>
            </a:pPr>
            <a:r>
              <a:rPr lang="en-GB" sz="2400" b="1" dirty="0" smtClean="0">
                <a:solidFill>
                  <a:srgbClr val="000000"/>
                </a:solidFill>
                <a:latin typeface="Arial" panose="020B0604020202020204" pitchFamily="34" charset="0"/>
                <a:cs typeface="Arial" panose="020B0604020202020204" pitchFamily="34" charset="0"/>
              </a:rPr>
              <a:t>By </a:t>
            </a:r>
            <a:r>
              <a:rPr lang="en-GB" sz="2400" b="1" dirty="0">
                <a:solidFill>
                  <a:srgbClr val="000000"/>
                </a:solidFill>
                <a:latin typeface="Arial" panose="020B0604020202020204" pitchFamily="34" charset="0"/>
                <a:cs typeface="Arial" panose="020B0604020202020204" pitchFamily="34" charset="0"/>
              </a:rPr>
              <a:t>4 years – </a:t>
            </a:r>
            <a:r>
              <a:rPr lang="en-GB" sz="2400" dirty="0">
                <a:solidFill>
                  <a:srgbClr val="000000"/>
                </a:solidFill>
                <a:latin typeface="Arial" panose="020B0604020202020204" pitchFamily="34" charset="0"/>
                <a:cs typeface="Arial" panose="020B0604020202020204" pitchFamily="34" charset="0"/>
              </a:rPr>
              <a:t>the difference in the number of words children from disadvantaged backgrounds hear is 19 </a:t>
            </a:r>
            <a:r>
              <a:rPr lang="en-GB" sz="2400" dirty="0" smtClean="0">
                <a:solidFill>
                  <a:srgbClr val="000000"/>
                </a:solidFill>
                <a:latin typeface="Arial" panose="020B0604020202020204" pitchFamily="34" charset="0"/>
                <a:cs typeface="Arial" panose="020B0604020202020204" pitchFamily="34" charset="0"/>
              </a:rPr>
              <a:t>million</a:t>
            </a:r>
            <a:endParaRPr lang="en-GB" sz="1400" dirty="0" smtClean="0">
              <a:solidFill>
                <a:srgbClr val="000000"/>
              </a:solidFill>
              <a:latin typeface="Arial" panose="020B0604020202020204" pitchFamily="34" charset="0"/>
              <a:cs typeface="Arial" panose="020B0604020202020204" pitchFamily="34" charset="0"/>
            </a:endParaRPr>
          </a:p>
          <a:p>
            <a:pPr marL="285750" indent="-285750">
              <a:buFont typeface="Symbol"/>
              <a:buChar char="·"/>
            </a:pPr>
            <a:endParaRPr lang="en-GB" sz="2400" dirty="0" smtClean="0">
              <a:solidFill>
                <a:srgbClr val="000000"/>
              </a:solidFill>
              <a:latin typeface="Arial" panose="020B0604020202020204" pitchFamily="34" charset="0"/>
              <a:cs typeface="Arial" panose="020B0604020202020204" pitchFamily="34" charset="0"/>
            </a:endParaRPr>
          </a:p>
          <a:p>
            <a:pPr marL="285750" indent="-285750">
              <a:buFont typeface="Symbol"/>
              <a:buChar char="·"/>
            </a:pPr>
            <a:r>
              <a:rPr lang="en-GB" sz="2400" b="1" dirty="0" smtClean="0">
                <a:solidFill>
                  <a:srgbClr val="000000"/>
                </a:solidFill>
                <a:latin typeface="Arial" panose="020B0604020202020204" pitchFamily="34" charset="0"/>
                <a:cs typeface="Arial" panose="020B0604020202020204" pitchFamily="34" charset="0"/>
              </a:rPr>
              <a:t>By </a:t>
            </a:r>
            <a:r>
              <a:rPr lang="en-GB" sz="2400" b="1" dirty="0">
                <a:solidFill>
                  <a:srgbClr val="000000"/>
                </a:solidFill>
                <a:latin typeface="Arial" panose="020B0604020202020204" pitchFamily="34" charset="0"/>
                <a:cs typeface="Arial" panose="020B0604020202020204" pitchFamily="34" charset="0"/>
              </a:rPr>
              <a:t>5 years – </a:t>
            </a:r>
            <a:r>
              <a:rPr lang="en-GB" sz="2400" dirty="0">
                <a:solidFill>
                  <a:srgbClr val="000000"/>
                </a:solidFill>
                <a:latin typeface="Arial" panose="020B0604020202020204" pitchFamily="34" charset="0"/>
                <a:cs typeface="Arial" panose="020B0604020202020204" pitchFamily="34" charset="0"/>
              </a:rPr>
              <a:t>a child’s vocabulary will predict their educational success and outcomes at age </a:t>
            </a:r>
            <a:r>
              <a:rPr lang="en-GB" sz="2400" dirty="0" smtClean="0">
                <a:solidFill>
                  <a:srgbClr val="000000"/>
                </a:solidFill>
                <a:latin typeface="Arial" panose="020B0604020202020204" pitchFamily="34" charset="0"/>
                <a:cs typeface="Arial" panose="020B0604020202020204" pitchFamily="34" charset="0"/>
              </a:rPr>
              <a:t>30</a:t>
            </a:r>
          </a:p>
          <a:p>
            <a:endParaRPr lang="en-GB" dirty="0" smtClean="0">
              <a:solidFill>
                <a:srgbClr val="000000"/>
              </a:solidFill>
              <a:latin typeface="Arial"/>
            </a:endParaRPr>
          </a:p>
          <a:p>
            <a:r>
              <a:rPr lang="en-GB" sz="2400" b="1" dirty="0" smtClean="0">
                <a:solidFill>
                  <a:srgbClr val="000000"/>
                </a:solidFill>
                <a:latin typeface="Arial" panose="020B0604020202020204" pitchFamily="34" charset="0"/>
                <a:cs typeface="Arial" panose="020B0604020202020204" pitchFamily="34" charset="0"/>
              </a:rPr>
              <a:t>Discuss:</a:t>
            </a:r>
          </a:p>
          <a:p>
            <a:r>
              <a:rPr lang="en-GB" sz="2400" b="1" dirty="0" smtClean="0">
                <a:latin typeface="Arial" panose="020B0604020202020204" pitchFamily="34" charset="0"/>
                <a:cs typeface="Arial" panose="020B0604020202020204" pitchFamily="34" charset="0"/>
              </a:rPr>
              <a:t>Thinking of a child that has underdeveloped vocabulary, what impact does this have on their wellbeing and learning?</a:t>
            </a:r>
            <a:endParaRPr lang="en-GB" sz="2400" b="1" dirty="0">
              <a:latin typeface="Arial" panose="020B0604020202020204" pitchFamily="34" charset="0"/>
              <a:cs typeface="Arial" panose="020B0604020202020204" pitchFamily="34" charset="0"/>
            </a:endParaRPr>
          </a:p>
          <a:p>
            <a:endParaRPr lang="en-GB" b="1" dirty="0" smtClean="0">
              <a:solidFill>
                <a:srgbClr val="000000"/>
              </a:solidFill>
              <a:cs typeface="Arial"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28480543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122488" y="1857596"/>
            <a:ext cx="6769263" cy="738664"/>
          </a:xfrm>
          <a:prstGeom prst="rect">
            <a:avLst/>
          </a:prstGeom>
          <a:noFill/>
        </p:spPr>
        <p:txBody>
          <a:bodyPr wrap="square" rtlCol="0">
            <a:spAutoFit/>
          </a:bodyPr>
          <a:lstStyle/>
          <a:p>
            <a:pPr algn="ctr"/>
            <a:endParaRPr lang="en-GB" sz="2400" b="1" dirty="0">
              <a:solidFill>
                <a:srgbClr val="000000"/>
              </a:solidFill>
              <a:cs typeface="Arial" pitchFamily="34" charset="0"/>
            </a:endParaRPr>
          </a:p>
          <a:p>
            <a:endParaRPr lang="en-GB" dirty="0" smtClean="0">
              <a:solidFill>
                <a:srgbClr val="000000"/>
              </a:solidFill>
              <a:cs typeface="Arial"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Rectangle 2"/>
          <p:cNvSpPr/>
          <p:nvPr/>
        </p:nvSpPr>
        <p:spPr>
          <a:xfrm>
            <a:off x="241629" y="116632"/>
            <a:ext cx="8251006" cy="6278642"/>
          </a:xfrm>
          <a:prstGeom prst="rect">
            <a:avLst/>
          </a:prstGeom>
        </p:spPr>
        <p:txBody>
          <a:bodyPr wrap="square">
            <a:spAutoFit/>
          </a:bodyPr>
          <a:lstStyle/>
          <a:p>
            <a:endParaRPr lang="en-GB" dirty="0"/>
          </a:p>
          <a:p>
            <a:r>
              <a:rPr lang="en-GB" sz="2400" b="1" dirty="0" smtClean="0">
                <a:latin typeface="Arial" panose="020B0604020202020204" pitchFamily="34" charset="0"/>
                <a:cs typeface="Arial" panose="020B0604020202020204" pitchFamily="34" charset="0"/>
              </a:rPr>
              <a:t>How </a:t>
            </a:r>
            <a:r>
              <a:rPr lang="en-GB" sz="2400" b="1" dirty="0">
                <a:latin typeface="Arial" panose="020B0604020202020204" pitchFamily="34" charset="0"/>
                <a:cs typeface="Arial" panose="020B0604020202020204" pitchFamily="34" charset="0"/>
              </a:rPr>
              <a:t>to use PTV strategies </a:t>
            </a:r>
            <a:endParaRPr lang="en-GB" sz="2400" b="1" dirty="0" smtClean="0">
              <a:latin typeface="Arial" panose="020B0604020202020204" pitchFamily="34" charset="0"/>
              <a:cs typeface="Arial" panose="020B0604020202020204" pitchFamily="34" charset="0"/>
            </a:endParaRP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There are three steps which inform your planning of vocabulary teaching using PTV strategies: </a:t>
            </a:r>
            <a:endParaRPr lang="en-GB" sz="2400" dirty="0" smtClean="0">
              <a:latin typeface="Arial" panose="020B0604020202020204" pitchFamily="34" charset="0"/>
              <a:cs typeface="Arial" panose="020B0604020202020204" pitchFamily="34" charset="0"/>
            </a:endParaRPr>
          </a:p>
          <a:p>
            <a:endParaRPr lang="en-GB"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GB" sz="2400" b="1" dirty="0" smtClean="0">
                <a:latin typeface="Arial" panose="020B0604020202020204" pitchFamily="34" charset="0"/>
                <a:cs typeface="Arial" panose="020B0604020202020204" pitchFamily="34" charset="0"/>
              </a:rPr>
              <a:t>Step </a:t>
            </a:r>
            <a:r>
              <a:rPr lang="en-GB" sz="2400" b="1" dirty="0">
                <a:latin typeface="Arial" panose="020B0604020202020204" pitchFamily="34" charset="0"/>
                <a:cs typeface="Arial" panose="020B0604020202020204" pitchFamily="34" charset="0"/>
              </a:rPr>
              <a:t>1: </a:t>
            </a:r>
            <a:r>
              <a:rPr lang="en-GB" sz="2400" dirty="0">
                <a:latin typeface="Arial" panose="020B0604020202020204" pitchFamily="34" charset="0"/>
                <a:cs typeface="Arial" panose="020B0604020202020204" pitchFamily="34" charset="0"/>
              </a:rPr>
              <a:t>Within the context of learning, write down the vocabulary which you expect the children to encompass as part of the context. </a:t>
            </a:r>
          </a:p>
          <a:p>
            <a:pPr marL="342900" indent="-342900">
              <a:buFont typeface="Wingdings" panose="05000000000000000000" pitchFamily="2" charset="2"/>
              <a:buChar char="q"/>
            </a:pPr>
            <a:endParaRPr lang="en-GB"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GB" sz="2400" b="1" dirty="0" smtClean="0">
                <a:latin typeface="Arial" panose="020B0604020202020204" pitchFamily="34" charset="0"/>
                <a:cs typeface="Arial" panose="020B0604020202020204" pitchFamily="34" charset="0"/>
              </a:rPr>
              <a:t>Step </a:t>
            </a:r>
            <a:r>
              <a:rPr lang="en-GB" sz="2400" b="1" dirty="0">
                <a:latin typeface="Arial" panose="020B0604020202020204" pitchFamily="34" charset="0"/>
                <a:cs typeface="Arial" panose="020B0604020202020204" pitchFamily="34" charset="0"/>
              </a:rPr>
              <a:t>2: </a:t>
            </a:r>
            <a:r>
              <a:rPr lang="en-GB" sz="2400" dirty="0">
                <a:latin typeface="Arial" panose="020B0604020202020204" pitchFamily="34" charset="0"/>
                <a:cs typeface="Arial" panose="020B0604020202020204" pitchFamily="34" charset="0"/>
              </a:rPr>
              <a:t>Use the “tiered” approach of Tier 1, Tier 2 and Tier 3 to organise your vocabulary. </a:t>
            </a:r>
          </a:p>
          <a:p>
            <a:pPr marL="342900" indent="-342900">
              <a:buFont typeface="Wingdings" panose="05000000000000000000" pitchFamily="2" charset="2"/>
              <a:buChar char="q"/>
            </a:pPr>
            <a:endParaRPr lang="en-GB" sz="2400"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GB" sz="2400" b="1" dirty="0" smtClean="0">
                <a:latin typeface="Arial" panose="020B0604020202020204" pitchFamily="34" charset="0"/>
                <a:cs typeface="Arial" panose="020B0604020202020204" pitchFamily="34" charset="0"/>
              </a:rPr>
              <a:t>Step </a:t>
            </a:r>
            <a:r>
              <a:rPr lang="en-GB" sz="2400" b="1" dirty="0">
                <a:latin typeface="Arial" panose="020B0604020202020204" pitchFamily="34" charset="0"/>
                <a:cs typeface="Arial" panose="020B0604020202020204" pitchFamily="34" charset="0"/>
              </a:rPr>
              <a:t>3: </a:t>
            </a:r>
            <a:r>
              <a:rPr lang="en-GB" sz="2400" dirty="0">
                <a:latin typeface="Arial" panose="020B0604020202020204" pitchFamily="34" charset="0"/>
                <a:cs typeface="Arial" panose="020B0604020202020204" pitchFamily="34" charset="0"/>
              </a:rPr>
              <a:t>Focusing on the Tier 2 vocabulary (goldilocks words) identify how you’re going to plan learning around the vocabulary in everyday interactions and through explicit teaching. </a:t>
            </a:r>
          </a:p>
        </p:txBody>
      </p:sp>
    </p:spTree>
    <p:extLst>
      <p:ext uri="{BB962C8B-B14F-4D97-AF65-F5344CB8AC3E}">
        <p14:creationId xmlns:p14="http://schemas.microsoft.com/office/powerpoint/2010/main" val="35631737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6000324"/>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260648"/>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Rectangle 2"/>
          <p:cNvSpPr/>
          <p:nvPr/>
        </p:nvSpPr>
        <p:spPr>
          <a:xfrm>
            <a:off x="292660" y="980728"/>
            <a:ext cx="8506086" cy="1846659"/>
          </a:xfrm>
          <a:prstGeom prst="rect">
            <a:avLst/>
          </a:prstGeom>
        </p:spPr>
        <p:txBody>
          <a:bodyPr wrap="square">
            <a:spAutoFit/>
          </a:bodyPr>
          <a:lstStyle/>
          <a:p>
            <a:r>
              <a:rPr lang="en-GB" sz="2400" b="1" dirty="0">
                <a:latin typeface="Arial" panose="020B0604020202020204" pitchFamily="34" charset="0"/>
                <a:cs typeface="Arial" panose="020B0604020202020204" pitchFamily="34" charset="0"/>
              </a:rPr>
              <a:t>Step </a:t>
            </a:r>
            <a:r>
              <a:rPr lang="en-GB" sz="2400" b="1" dirty="0" smtClean="0">
                <a:latin typeface="Arial" panose="020B0604020202020204" pitchFamily="34" charset="0"/>
                <a:cs typeface="Arial" panose="020B0604020202020204" pitchFamily="34" charset="0"/>
              </a:rPr>
              <a:t>1: Identifying the language from your context</a:t>
            </a:r>
          </a:p>
          <a:p>
            <a:endParaRPr lang="en-GB" sz="2400" b="1" dirty="0">
              <a:latin typeface="Arial" panose="020B0604020202020204" pitchFamily="34" charset="0"/>
              <a:cs typeface="Arial" panose="020B0604020202020204" pitchFamily="34" charset="0"/>
            </a:endParaRPr>
          </a:p>
          <a:p>
            <a:r>
              <a:rPr lang="en-GB" sz="2200" dirty="0">
                <a:latin typeface="Arial" panose="020B0604020202020204" pitchFamily="34" charset="0"/>
                <a:cs typeface="Arial" panose="020B0604020202020204" pitchFamily="34" charset="0"/>
              </a:rPr>
              <a:t>When planning for each context of learning, it is recommended that practitioners write down all of the vocabulary which they expect the children will encompass through the context. </a:t>
            </a:r>
            <a:endParaRPr lang="en-GB" sz="2200" b="1" dirty="0">
              <a:latin typeface="Arial" panose="020B0604020202020204" pitchFamily="34" charset="0"/>
              <a:cs typeface="Arial" panose="020B0604020202020204" pitchFamily="34" charset="0"/>
            </a:endParaRPr>
          </a:p>
        </p:txBody>
      </p:sp>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6546" y="2852936"/>
            <a:ext cx="7338956" cy="32661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637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Rectangle 2"/>
          <p:cNvSpPr/>
          <p:nvPr/>
        </p:nvSpPr>
        <p:spPr>
          <a:xfrm>
            <a:off x="273050" y="1142798"/>
            <a:ext cx="8763446" cy="1938992"/>
          </a:xfrm>
          <a:prstGeom prst="rect">
            <a:avLst/>
          </a:prstGeom>
        </p:spPr>
        <p:txBody>
          <a:bodyPr wrap="square">
            <a:spAutoFit/>
          </a:bodyPr>
          <a:lstStyle/>
          <a:p>
            <a:r>
              <a:rPr lang="en-GB" sz="2400" b="1" dirty="0" smtClean="0">
                <a:latin typeface="Arial" panose="020B0604020202020204" pitchFamily="34" charset="0"/>
                <a:cs typeface="Arial" panose="020B0604020202020204" pitchFamily="34" charset="0"/>
              </a:rPr>
              <a:t>Step 2: Organising words using the Tiered approach</a:t>
            </a:r>
          </a:p>
          <a:p>
            <a:endParaRPr lang="en-GB" sz="2400" b="1" dirty="0">
              <a:latin typeface="Arial" panose="020B0604020202020204" pitchFamily="34" charset="0"/>
              <a:cs typeface="Arial" panose="020B0604020202020204" pitchFamily="34" charset="0"/>
            </a:endParaRPr>
          </a:p>
          <a:p>
            <a:r>
              <a:rPr lang="en-GB" sz="2400" b="1" dirty="0" smtClean="0">
                <a:latin typeface="Arial" panose="020B0604020202020204" pitchFamily="34" charset="0"/>
                <a:cs typeface="Arial" panose="020B0604020202020204" pitchFamily="34" charset="0"/>
              </a:rPr>
              <a:t>There </a:t>
            </a:r>
            <a:r>
              <a:rPr lang="en-GB" sz="2400" b="1" dirty="0">
                <a:latin typeface="Arial" panose="020B0604020202020204" pitchFamily="34" charset="0"/>
                <a:cs typeface="Arial" panose="020B0604020202020204" pitchFamily="34" charset="0"/>
              </a:rPr>
              <a:t>are three levels of words, known as “Tiers”, in the PTV approach which supports practitioners through their planning of vocabulary instruction. </a:t>
            </a:r>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023" y="3501008"/>
            <a:ext cx="8613725" cy="239346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832280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09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213" y="2152651"/>
            <a:ext cx="8760086" cy="269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2389048"/>
      </p:ext>
    </p:extLst>
  </p:cSld>
  <p:clrMapOvr>
    <a:masterClrMapping/>
  </p:clrMapOvr>
  <p:timing>
    <p:tnLst>
      <p:par>
        <p:cTn id="1" dur="indefinite" restart="never" nodeType="tmRoot"/>
      </p:par>
    </p:tnLst>
  </p:timing>
</p:sld>
</file>

<file path=ppt/theme/theme1.xml><?xml version="1.0" encoding="utf-8"?>
<a:theme xmlns:a="http://schemas.openxmlformats.org/drawingml/2006/main" name="LTA Toolki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LTA Toolkit</Template>
  <TotalTime>1908</TotalTime>
  <Words>2469</Words>
  <Application>Microsoft Office PowerPoint</Application>
  <PresentationFormat>On-screen Show (4:3)</PresentationFormat>
  <Paragraphs>240</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LTA Toolkit</vt:lpstr>
      <vt:lpstr>Raising Attainment through developing a whole-school approach to vocabulary learning   Pre-Teaching Vocabulary  Part 1   St John, P (2016) Pre-Teaching Vocabulary: Using visual prompts to teach independent word learning in children, What Works Edition,  https://www.widgit.com/resources/literacy-language/vocabulary/pre-teaching-vocabulary/index.htm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McCartney</dc:creator>
  <cp:lastModifiedBy>CookJ</cp:lastModifiedBy>
  <cp:revision>143</cp:revision>
  <cp:lastPrinted>2019-01-22T11:35:57Z</cp:lastPrinted>
  <dcterms:created xsi:type="dcterms:W3CDTF">2013-02-22T07:22:54Z</dcterms:created>
  <dcterms:modified xsi:type="dcterms:W3CDTF">2019-04-01T08:39:14Z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75975609</vt:i4>
  </property>
  <property fmtid="{D5CDD505-2E9C-101B-9397-08002B2CF9AE}" pid="4" name="_EmailSubject">
    <vt:lpwstr>new slides for the vocabulary PPT</vt:lpwstr>
  </property>
  <property fmtid="{D5CDD505-2E9C-101B-9397-08002B2CF9AE}" pid="5" name="_AuthorEmail">
    <vt:lpwstr>Rebecca.Castelo@highland.gcsx.gov.uk</vt:lpwstr>
  </property>
  <property fmtid="{D5CDD505-2E9C-101B-9397-08002B2CF9AE}" pid="6" name="_AuthorEmailDisplayName">
    <vt:lpwstr>Rebecca Castelo</vt:lpwstr>
  </property>
  <property fmtid="{D5CDD505-2E9C-101B-9397-08002B2CF9AE}" pid="7" name="_PreviousAdHocReviewCycleID">
    <vt:i4>603569363</vt:i4>
  </property>
</Properties>
</file>